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</p:sldMasterIdLst>
  <p:notesMasterIdLst>
    <p:notesMasterId r:id="rId29"/>
  </p:notesMasterIdLst>
  <p:handoutMasterIdLst>
    <p:handoutMasterId r:id="rId30"/>
  </p:handoutMasterIdLst>
  <p:sldIdLst>
    <p:sldId id="269" r:id="rId2"/>
    <p:sldId id="718" r:id="rId3"/>
    <p:sldId id="841" r:id="rId4"/>
    <p:sldId id="803" r:id="rId5"/>
    <p:sldId id="876" r:id="rId6"/>
    <p:sldId id="877" r:id="rId7"/>
    <p:sldId id="878" r:id="rId8"/>
    <p:sldId id="879" r:id="rId9"/>
    <p:sldId id="880" r:id="rId10"/>
    <p:sldId id="881" r:id="rId11"/>
    <p:sldId id="882" r:id="rId12"/>
    <p:sldId id="883" r:id="rId13"/>
    <p:sldId id="884" r:id="rId14"/>
    <p:sldId id="885" r:id="rId15"/>
    <p:sldId id="886" r:id="rId16"/>
    <p:sldId id="887" r:id="rId17"/>
    <p:sldId id="888" r:id="rId18"/>
    <p:sldId id="889" r:id="rId19"/>
    <p:sldId id="890" r:id="rId20"/>
    <p:sldId id="893" r:id="rId21"/>
    <p:sldId id="894" r:id="rId22"/>
    <p:sldId id="895" r:id="rId23"/>
    <p:sldId id="896" r:id="rId24"/>
    <p:sldId id="891" r:id="rId25"/>
    <p:sldId id="897" r:id="rId26"/>
    <p:sldId id="892" r:id="rId27"/>
    <p:sldId id="838" r:id="rId28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D6FF"/>
    <a:srgbClr val="B424B8"/>
    <a:srgbClr val="650767"/>
    <a:srgbClr val="00CC06"/>
    <a:srgbClr val="CC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56" autoAdjust="0"/>
    <p:restoredTop sz="77487" autoAdjust="0"/>
  </p:normalViewPr>
  <p:slideViewPr>
    <p:cSldViewPr snapToGrid="0">
      <p:cViewPr varScale="1">
        <p:scale>
          <a:sx n="76" d="100"/>
          <a:sy n="76" d="100"/>
        </p:scale>
        <p:origin x="-19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042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r">
              <a:defRPr sz="1200"/>
            </a:lvl1pPr>
          </a:lstStyle>
          <a:p>
            <a:fld id="{5F567952-1C07-4670-9052-CC0A48364281}" type="datetimeFigureOut">
              <a:rPr lang="en-US" smtClean="0"/>
              <a:t>12/7/15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r">
              <a:defRPr sz="1200"/>
            </a:lvl1pPr>
          </a:lstStyle>
          <a:p>
            <a:fld id="{52E97AAC-867A-455D-81E7-A7D04CDAF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72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/>
          <a:lstStyle>
            <a:lvl1pPr algn="r">
              <a:defRPr sz="1300"/>
            </a:lvl1pPr>
          </a:lstStyle>
          <a:p>
            <a:fld id="{19FE052C-998B-4B08-8852-445E80429695}" type="datetimeFigureOut">
              <a:rPr lang="en-US" smtClean="0"/>
              <a:pPr/>
              <a:t>12/7/15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47" tIns="48324" rIns="96647" bIns="4832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47" tIns="48324" rIns="96647" bIns="4832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47" tIns="48324" rIns="96647" bIns="48324" rtlCol="0" anchor="b"/>
          <a:lstStyle>
            <a:lvl1pPr algn="r">
              <a:defRPr sz="1300"/>
            </a:lvl1pPr>
          </a:lstStyle>
          <a:p>
            <a:fld id="{BC2CD6EC-C0D4-46F8-B0D1-9A2D7EFD51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37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4C18CE-51B9-C043-BCBC-558DADF502D5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609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9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 smtClean="0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ack&amp;w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67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4" y="469200"/>
            <a:ext cx="7772400" cy="1308232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6494" y="1941516"/>
            <a:ext cx="5009103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-1" y="5967630"/>
            <a:ext cx="9144001" cy="890370"/>
          </a:xfrm>
          <a:prstGeom prst="rect">
            <a:avLst/>
          </a:prstGeom>
          <a:solidFill>
            <a:srgbClr val="FFFFFF">
              <a:alpha val="6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pic>
        <p:nvPicPr>
          <p:cNvPr id="9" name="Picture 8" descr="ecelogorb.psd"/>
          <p:cNvPicPr>
            <a:picLocks noChangeAspect="1"/>
          </p:cNvPicPr>
          <p:nvPr userDrawn="1"/>
        </p:nvPicPr>
        <p:blipFill>
          <a:blip r:embed="rId3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528" y="6080245"/>
            <a:ext cx="3275179" cy="655036"/>
          </a:xfrm>
          <a:prstGeom prst="rect">
            <a:avLst/>
          </a:prstGeom>
          <a:effectLst/>
        </p:spPr>
      </p:pic>
      <p:pic>
        <p:nvPicPr>
          <p:cNvPr id="10" name="Picture 9" descr="CMU_logo_horiz_black.eps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8519" y="6259200"/>
            <a:ext cx="3895838" cy="354413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accent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37557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252357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3316288" y="1070426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3316288" y="5185226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457201" y="1070426"/>
            <a:ext cx="2859088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184071" y="145143"/>
            <a:ext cx="5959929" cy="7710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4327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9500"/>
            <a:ext cx="8229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1pPr>
            <a:lvl2pPr>
              <a:buFont typeface="Wingdings" charset="2"/>
              <a:buChar char="§"/>
              <a:defRPr sz="1800">
                <a:solidFill>
                  <a:schemeClr val="accent2">
                    <a:lumMod val="50000"/>
                  </a:schemeClr>
                </a:solidFill>
                <a:latin typeface="Arial"/>
              </a:defRPr>
            </a:lvl2pPr>
            <a:lvl3pPr>
              <a:buFont typeface="Wingdings" charset="2"/>
              <a:buChar char="§"/>
              <a:defRPr sz="1800">
                <a:solidFill>
                  <a:schemeClr val="accent2">
                    <a:lumMod val="75000"/>
                  </a:schemeClr>
                </a:solidFill>
                <a:latin typeface="Arial"/>
              </a:defRPr>
            </a:lvl3pPr>
            <a:lvl4pPr>
              <a:buFont typeface="Wingdings" charset="2"/>
              <a:buChar char="§"/>
              <a:defRPr sz="16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197429"/>
            <a:ext cx="8229600" cy="4441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2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7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4648200" y="1079500"/>
            <a:ext cx="4038600" cy="5046663"/>
          </a:xfrm>
          <a:prstGeom prst="rect">
            <a:avLst/>
          </a:prstGeo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chemeClr val="accent1"/>
                </a:solidFill>
                <a:latin typeface="Arial"/>
              </a:defRPr>
            </a:lvl1pPr>
            <a:lvl2pPr>
              <a:buFont typeface="Wingdings" charset="2"/>
              <a:buChar char="§"/>
              <a:defRPr sz="2400">
                <a:solidFill>
                  <a:schemeClr val="accent2"/>
                </a:solidFill>
                <a:latin typeface="Arial"/>
              </a:defRPr>
            </a:lvl2pPr>
            <a:lvl3pPr>
              <a:buFont typeface="Wingdings" charset="2"/>
              <a:buChar char="§"/>
              <a:defRPr sz="2000">
                <a:solidFill>
                  <a:schemeClr val="accent5"/>
                </a:solidFill>
                <a:latin typeface="Arial"/>
              </a:defRPr>
            </a:lvl3pPr>
            <a:lvl4pPr>
              <a:buFont typeface="Wingdings" charset="2"/>
              <a:buChar char="§"/>
              <a:defRPr sz="1800">
                <a:latin typeface="Arial"/>
              </a:defRPr>
            </a:lvl4pPr>
            <a:lvl5pPr>
              <a:buFont typeface="Wingdings" charset="2"/>
              <a:buChar char="§"/>
              <a:defRPr sz="1600">
                <a:solidFill>
                  <a:schemeClr val="accent1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0214"/>
            <a:ext cx="4040188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70214"/>
            <a:ext cx="4041775" cy="10046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0">
                <a:solidFill>
                  <a:srgbClr val="606060"/>
                </a:solidFill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57200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49788" y="2174875"/>
            <a:ext cx="4040188" cy="3903663"/>
          </a:xfrm>
          <a:prstGeom prst="rect">
            <a:avLst/>
          </a:prstGeom>
        </p:spPr>
        <p:txBody>
          <a:bodyPr vert="horz"/>
          <a:lstStyle>
            <a:lvl1pPr>
              <a:buFont typeface="Wingdings" charset="2"/>
              <a:buChar char="§"/>
              <a:defRPr>
                <a:solidFill>
                  <a:srgbClr val="606060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3648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254500" y="117929"/>
            <a:ext cx="4889500" cy="952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27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457200" y="116114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58585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Click to edit Master text styles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1A1A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Third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8" Type="http://schemas.openxmlformats.org/officeDocument/2006/relationships/image" Target="../media/image3.png"/><Relationship Id="rId19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eader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3359" y="264849"/>
            <a:ext cx="5102012" cy="542508"/>
          </a:xfrm>
          <a:prstGeom prst="rect">
            <a:avLst/>
          </a:prstGeom>
        </p:spPr>
      </p:pic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99306" y="274638"/>
            <a:ext cx="8387494" cy="532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edit Master title style</a:t>
            </a:r>
            <a:endParaRPr lang="en-US" dirty="0"/>
          </a:p>
        </p:txBody>
      </p:sp>
      <p:pic>
        <p:nvPicPr>
          <p:cNvPr id="9" name="Picture 8" descr="footer.png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7215" y="6267135"/>
            <a:ext cx="9189720" cy="611833"/>
          </a:xfrm>
          <a:prstGeom prst="rect">
            <a:avLst/>
          </a:prstGeom>
          <a:ln>
            <a:noFill/>
          </a:ln>
        </p:spPr>
      </p:pic>
      <p:pic>
        <p:nvPicPr>
          <p:cNvPr id="10" name="Picture 9" descr="ecelogorb.psd"/>
          <p:cNvPicPr>
            <a:picLocks noChangeAspect="1"/>
          </p:cNvPicPr>
          <p:nvPr userDrawn="1"/>
        </p:nvPicPr>
        <p:blipFill>
          <a:blip r:embed="rId18" cstate="screen">
            <a:lum bright="-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350" y="6294367"/>
            <a:ext cx="2563296" cy="512659"/>
          </a:xfrm>
          <a:prstGeom prst="rect">
            <a:avLst/>
          </a:prstGeom>
          <a:effectLst/>
        </p:spPr>
      </p:pic>
      <p:pic>
        <p:nvPicPr>
          <p:cNvPr id="11" name="Picture 10" descr="CMU_logo_horiz_black.eps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3668" y="6393688"/>
            <a:ext cx="3714414" cy="337908"/>
          </a:xfrm>
          <a:prstGeom prst="rect">
            <a:avLst/>
          </a:prstGeom>
          <a:effectLst/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223845" y="63904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674F618-CACE-4FD6-AC09-05B693CE5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/>
          <p:cNvSpPr txBox="1"/>
          <p:nvPr userDrawn="1"/>
        </p:nvSpPr>
        <p:spPr>
          <a:xfrm>
            <a:off x="7377534" y="11545"/>
            <a:ext cx="20781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Embedded Real-Time Systems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73" r:id="rId3"/>
    <p:sldLayoutId id="2147483667" r:id="rId4"/>
    <p:sldLayoutId id="2147483668" r:id="rId5"/>
    <p:sldLayoutId id="2147483669" r:id="rId6"/>
    <p:sldLayoutId id="2147483670" r:id="rId7"/>
    <p:sldLayoutId id="2147483672" r:id="rId8"/>
    <p:sldLayoutId id="2147483657" r:id="rId9"/>
    <p:sldLayoutId id="2147483662" r:id="rId10"/>
    <p:sldLayoutId id="2147483649" r:id="rId11"/>
    <p:sldLayoutId id="2147483660" r:id="rId12"/>
    <p:sldLayoutId id="2147483658" r:id="rId13"/>
    <p:sldLayoutId id="2147483659" r:id="rId1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png"/><Relationship Id="rId20" Type="http://schemas.openxmlformats.org/officeDocument/2006/relationships/image" Target="../media/image40.png"/><Relationship Id="rId21" Type="http://schemas.openxmlformats.org/officeDocument/2006/relationships/image" Target="../media/image41.png"/><Relationship Id="rId22" Type="http://schemas.openxmlformats.org/officeDocument/2006/relationships/image" Target="../media/image42.png"/><Relationship Id="rId10" Type="http://schemas.openxmlformats.org/officeDocument/2006/relationships/image" Target="../media/image30.png"/><Relationship Id="rId11" Type="http://schemas.openxmlformats.org/officeDocument/2006/relationships/image" Target="../media/image31.png"/><Relationship Id="rId12" Type="http://schemas.openxmlformats.org/officeDocument/2006/relationships/image" Target="../media/image32.png"/><Relationship Id="rId13" Type="http://schemas.openxmlformats.org/officeDocument/2006/relationships/image" Target="../media/image33.png"/><Relationship Id="rId14" Type="http://schemas.openxmlformats.org/officeDocument/2006/relationships/image" Target="../media/image34.png"/><Relationship Id="rId15" Type="http://schemas.openxmlformats.org/officeDocument/2006/relationships/image" Target="../media/image35.png"/><Relationship Id="rId16" Type="http://schemas.openxmlformats.org/officeDocument/2006/relationships/image" Target="../media/image36.png"/><Relationship Id="rId17" Type="http://schemas.openxmlformats.org/officeDocument/2006/relationships/image" Target="../media/image37.png"/><Relationship Id="rId18" Type="http://schemas.openxmlformats.org/officeDocument/2006/relationships/image" Target="../media/image38.png"/><Relationship Id="rId19" Type="http://schemas.openxmlformats.org/officeDocument/2006/relationships/image" Target="../media/image3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image" Target="../media/image27.png"/><Relationship Id="rId8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493" y="92171"/>
            <a:ext cx="7949546" cy="1199031"/>
          </a:xfrm>
        </p:spPr>
        <p:txBody>
          <a:bodyPr/>
          <a:lstStyle/>
          <a:p>
            <a:r>
              <a:rPr lang="en-US" sz="3200" b="1" dirty="0" smtClean="0"/>
              <a:t>18-349: Introduction to Embedded </a:t>
            </a:r>
            <a:br>
              <a:rPr lang="en-US" sz="3200" b="1" dirty="0" smtClean="0"/>
            </a:br>
            <a:r>
              <a:rPr lang="en-US" sz="3200" b="1" dirty="0" smtClean="0"/>
              <a:t>Real-Time Systems</a:t>
            </a:r>
            <a:br>
              <a:rPr lang="en-US" sz="3200" b="1" dirty="0" smtClean="0"/>
            </a:b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84" y="2271645"/>
            <a:ext cx="4759749" cy="1549754"/>
          </a:xfrm>
        </p:spPr>
        <p:txBody>
          <a:bodyPr/>
          <a:lstStyle/>
          <a:p>
            <a:r>
              <a:rPr lang="en-US" sz="2000" b="1" dirty="0" smtClean="0">
                <a:solidFill>
                  <a:schemeClr val="accent5"/>
                </a:solidFill>
              </a:rPr>
              <a:t>Anthony Rowe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Electrical and Computer Engineering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Carnegie Mellon University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96252" y="2416686"/>
            <a:ext cx="4397261" cy="17526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accent1"/>
                </a:solidFill>
                <a:latin typeface="Arial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411887" y="1330460"/>
            <a:ext cx="6616032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Lecture </a:t>
            </a:r>
            <a:r>
              <a:rPr lang="en-US" sz="3200" b="1" dirty="0" smtClean="0"/>
              <a:t>23: Class Wrap-Up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0"/>
    </mc:Choice>
    <mc:Fallback xmlns="">
      <p:transition spd="slow" advTm="87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L17: Real-Time 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do we want Linux to exhibit good timing?</a:t>
            </a:r>
          </a:p>
          <a:p>
            <a:endParaRPr lang="en-US" dirty="0"/>
          </a:p>
          <a:p>
            <a:r>
              <a:rPr lang="en-US" dirty="0" smtClean="0"/>
              <a:t>Approaches to RT Linux</a:t>
            </a:r>
          </a:p>
          <a:p>
            <a:pPr lvl="1"/>
            <a:r>
              <a:rPr lang="en-US" dirty="0" smtClean="0"/>
              <a:t>Limiting RT and Non-RT interactions</a:t>
            </a:r>
          </a:p>
          <a:p>
            <a:pPr lvl="2"/>
            <a:r>
              <a:rPr lang="en-US" dirty="0" smtClean="0"/>
              <a:t>Compliant Kernel</a:t>
            </a:r>
          </a:p>
          <a:p>
            <a:pPr lvl="2"/>
            <a:r>
              <a:rPr lang="en-US" dirty="0" smtClean="0"/>
              <a:t>Dual Kernel</a:t>
            </a:r>
          </a:p>
          <a:p>
            <a:pPr lvl="1"/>
            <a:r>
              <a:rPr lang="en-US" dirty="0" smtClean="0"/>
              <a:t>Integrate RT and Non-RT tasks</a:t>
            </a:r>
          </a:p>
          <a:p>
            <a:pPr lvl="2"/>
            <a:r>
              <a:rPr lang="en-US" dirty="0" smtClean="0"/>
              <a:t>Core Kernel Approach</a:t>
            </a:r>
          </a:p>
          <a:p>
            <a:pPr lvl="2"/>
            <a:r>
              <a:rPr lang="en-US" dirty="0" smtClean="0"/>
              <a:t>Resource Kernel Approach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2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L18: Embedded Multicore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Multicore Challenges</a:t>
            </a:r>
          </a:p>
          <a:p>
            <a:pPr lvl="1"/>
            <a:r>
              <a:rPr lang="en-US" dirty="0" err="1" smtClean="0"/>
              <a:t>Dhall</a:t>
            </a:r>
            <a:r>
              <a:rPr lang="en-US" dirty="0" smtClean="0"/>
              <a:t> Effect</a:t>
            </a:r>
          </a:p>
          <a:p>
            <a:endParaRPr lang="en-US" dirty="0"/>
          </a:p>
          <a:p>
            <a:r>
              <a:rPr lang="en-US" dirty="0" smtClean="0"/>
              <a:t>Global Scheduling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Partitioned Scheduling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3806346" y="942081"/>
            <a:ext cx="4715244" cy="2531969"/>
            <a:chOff x="381000" y="1700213"/>
            <a:chExt cx="7148513" cy="3838575"/>
          </a:xfrm>
        </p:grpSpPr>
        <p:pic>
          <p:nvPicPr>
            <p:cNvPr id="5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4300" y="2974975"/>
              <a:ext cx="2876550" cy="979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6184900" y="1700213"/>
              <a:ext cx="1344613" cy="728662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/>
            <a:p>
              <a:r>
                <a:rPr lang="en-US" sz="1400"/>
                <a:t>Processor</a:t>
              </a:r>
              <a:r>
                <a:rPr lang="en-US" sz="1400" baseline="-25000"/>
                <a:t>1</a:t>
              </a:r>
              <a:endParaRPr lang="en-US" sz="140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6184900" y="2582863"/>
              <a:ext cx="1344613" cy="728662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/>
            <a:p>
              <a:r>
                <a:rPr lang="en-US" sz="1400"/>
                <a:t>Processor</a:t>
              </a:r>
              <a:r>
                <a:rPr lang="en-US" sz="1400" baseline="-25000"/>
                <a:t>2</a:t>
              </a:r>
              <a:endParaRPr lang="en-US" sz="1400"/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6184900" y="3465513"/>
              <a:ext cx="1344613" cy="728662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/>
            <a:p>
              <a:r>
                <a:rPr lang="en-US" sz="1400"/>
                <a:t>Processor</a:t>
              </a:r>
              <a:r>
                <a:rPr lang="en-US" sz="1400" baseline="-25000"/>
                <a:t>3</a:t>
              </a:r>
              <a:endParaRPr lang="en-US" sz="1400"/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6184900" y="4810125"/>
              <a:ext cx="1344613" cy="728663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/>
            <a:p>
              <a:r>
                <a:rPr lang="en-US" sz="1400"/>
                <a:t>Processor</a:t>
              </a:r>
              <a:r>
                <a:rPr lang="en-US" sz="1400" i="1" baseline="-25000"/>
                <a:t>m</a:t>
              </a:r>
              <a:endParaRPr lang="en-US" sz="1400" i="1"/>
            </a:p>
          </p:txBody>
        </p:sp>
        <p:cxnSp>
          <p:nvCxnSpPr>
            <p:cNvPr id="10" name="AutoShape 9"/>
            <p:cNvCxnSpPr>
              <a:cxnSpLocks noChangeShapeType="1"/>
              <a:endCxn id="6" idx="1"/>
            </p:cNvCxnSpPr>
            <p:nvPr/>
          </p:nvCxnSpPr>
          <p:spPr bwMode="auto">
            <a:xfrm flipV="1">
              <a:off x="4260850" y="2065338"/>
              <a:ext cx="1924050" cy="14001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" name="AutoShape 10"/>
            <p:cNvCxnSpPr>
              <a:cxnSpLocks noChangeShapeType="1"/>
              <a:endCxn id="7" idx="1"/>
            </p:cNvCxnSpPr>
            <p:nvPr/>
          </p:nvCxnSpPr>
          <p:spPr bwMode="auto">
            <a:xfrm flipV="1">
              <a:off x="4260850" y="2947988"/>
              <a:ext cx="1924050" cy="5175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" name="AutoShape 11"/>
            <p:cNvCxnSpPr>
              <a:cxnSpLocks noChangeShapeType="1"/>
              <a:endCxn id="8" idx="1"/>
            </p:cNvCxnSpPr>
            <p:nvPr/>
          </p:nvCxnSpPr>
          <p:spPr bwMode="auto">
            <a:xfrm>
              <a:off x="4260850" y="3465513"/>
              <a:ext cx="1924050" cy="3651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" name="AutoShape 12"/>
            <p:cNvCxnSpPr>
              <a:cxnSpLocks noChangeShapeType="1"/>
              <a:endCxn id="9" idx="1"/>
            </p:cNvCxnSpPr>
            <p:nvPr/>
          </p:nvCxnSpPr>
          <p:spPr bwMode="auto">
            <a:xfrm>
              <a:off x="4260850" y="3465513"/>
              <a:ext cx="1924050" cy="170973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4" name="Text Box 13"/>
            <p:cNvSpPr txBox="1">
              <a:spLocks noChangeArrowheads="1"/>
            </p:cNvSpPr>
            <p:nvPr/>
          </p:nvSpPr>
          <p:spPr bwMode="auto">
            <a:xfrm rot="5400000">
              <a:off x="6657287" y="4252242"/>
              <a:ext cx="625264" cy="528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 type="none" w="lg" len="lg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r>
                <a:rPr lang="en-US" sz="1400" b="1"/>
                <a:t>…</a:t>
              </a:r>
            </a:p>
          </p:txBody>
        </p:sp>
        <p:sp>
          <p:nvSpPr>
            <p:cNvPr id="15" name="Text Box 14"/>
            <p:cNvSpPr txBox="1">
              <a:spLocks noChangeArrowheads="1"/>
            </p:cNvSpPr>
            <p:nvPr/>
          </p:nvSpPr>
          <p:spPr bwMode="auto">
            <a:xfrm>
              <a:off x="381000" y="2423335"/>
              <a:ext cx="3751585" cy="528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 type="none" w="lg" len="lg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r>
                <a:rPr lang="en-US" sz="1400" dirty="0">
                  <a:solidFill>
                    <a:srgbClr val="0066FF"/>
                  </a:solidFill>
                  <a:latin typeface="Calibri" charset="0"/>
                </a:rPr>
                <a:t>Single Shared Ready Queue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941503" y="3296212"/>
            <a:ext cx="3209950" cy="2582467"/>
            <a:chOff x="1084263" y="906463"/>
            <a:chExt cx="5830887" cy="4691062"/>
          </a:xfrm>
        </p:grpSpPr>
        <p:pic>
          <p:nvPicPr>
            <p:cNvPr id="18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0375" y="1644650"/>
              <a:ext cx="2530475" cy="862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5"/>
            <p:cNvSpPr>
              <a:spLocks noChangeArrowheads="1"/>
            </p:cNvSpPr>
            <p:nvPr/>
          </p:nvSpPr>
          <p:spPr bwMode="auto">
            <a:xfrm>
              <a:off x="5570538" y="1700213"/>
              <a:ext cx="1344612" cy="728662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/>
            <a:p>
              <a:r>
                <a:rPr lang="en-US" sz="1200"/>
                <a:t>Processor</a:t>
              </a:r>
              <a:r>
                <a:rPr lang="en-US" sz="1200" baseline="-25000"/>
                <a:t>1</a:t>
              </a:r>
              <a:endParaRPr lang="en-US" sz="1200"/>
            </a:p>
          </p:txBody>
        </p:sp>
        <p:sp>
          <p:nvSpPr>
            <p:cNvPr id="20" name="Rectangle 6"/>
            <p:cNvSpPr>
              <a:spLocks noChangeArrowheads="1"/>
            </p:cNvSpPr>
            <p:nvPr/>
          </p:nvSpPr>
          <p:spPr bwMode="auto">
            <a:xfrm>
              <a:off x="5532438" y="2582863"/>
              <a:ext cx="1344612" cy="728662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/>
            <a:p>
              <a:r>
                <a:rPr lang="en-US" sz="1200"/>
                <a:t>Processor</a:t>
              </a:r>
              <a:r>
                <a:rPr lang="en-US" sz="1200" baseline="-25000"/>
                <a:t>2</a:t>
              </a:r>
              <a:endParaRPr lang="en-US" sz="1200"/>
            </a:p>
          </p:txBody>
        </p:sp>
        <p:sp>
          <p:nvSpPr>
            <p:cNvPr id="21" name="Rectangle 7"/>
            <p:cNvSpPr>
              <a:spLocks noChangeArrowheads="1"/>
            </p:cNvSpPr>
            <p:nvPr/>
          </p:nvSpPr>
          <p:spPr bwMode="auto">
            <a:xfrm>
              <a:off x="5532438" y="3465513"/>
              <a:ext cx="1344612" cy="728662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/>
            <a:p>
              <a:r>
                <a:rPr lang="en-US" sz="1200"/>
                <a:t>Processor</a:t>
              </a:r>
              <a:r>
                <a:rPr lang="en-US" sz="1200" baseline="-25000"/>
                <a:t>3</a:t>
              </a:r>
              <a:endParaRPr lang="en-US" sz="1200"/>
            </a:p>
          </p:txBody>
        </p:sp>
        <p:sp>
          <p:nvSpPr>
            <p:cNvPr id="22" name="Rectangle 8"/>
            <p:cNvSpPr>
              <a:spLocks noChangeArrowheads="1"/>
            </p:cNvSpPr>
            <p:nvPr/>
          </p:nvSpPr>
          <p:spPr bwMode="auto">
            <a:xfrm>
              <a:off x="5532438" y="4810125"/>
              <a:ext cx="1344612" cy="728663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/>
            <a:p>
              <a:r>
                <a:rPr lang="en-US" sz="1200"/>
                <a:t>Processor</a:t>
              </a:r>
              <a:r>
                <a:rPr lang="en-US" sz="1200" i="1" baseline="-25000"/>
                <a:t>m</a:t>
              </a:r>
              <a:endParaRPr lang="en-US" sz="1200" i="1"/>
            </a:p>
          </p:txBody>
        </p:sp>
        <p:pic>
          <p:nvPicPr>
            <p:cNvPr id="23" name="Picture 9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0375" y="2528888"/>
              <a:ext cx="2530475" cy="8620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Picture 10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0375" y="3390900"/>
              <a:ext cx="2530475" cy="862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0375" y="4735513"/>
              <a:ext cx="2530475" cy="8620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6" name="AutoShape 12"/>
            <p:cNvCxnSpPr>
              <a:cxnSpLocks noChangeShapeType="1"/>
              <a:endCxn id="19" idx="1"/>
            </p:cNvCxnSpPr>
            <p:nvPr/>
          </p:nvCxnSpPr>
          <p:spPr bwMode="auto">
            <a:xfrm flipV="1">
              <a:off x="4260850" y="2065338"/>
              <a:ext cx="1309688" cy="1111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AutoShape 13"/>
            <p:cNvCxnSpPr>
              <a:cxnSpLocks noChangeShapeType="1"/>
              <a:endCxn id="20" idx="1"/>
            </p:cNvCxnSpPr>
            <p:nvPr/>
          </p:nvCxnSpPr>
          <p:spPr bwMode="auto">
            <a:xfrm flipV="1">
              <a:off x="4260850" y="2947988"/>
              <a:ext cx="1271588" cy="127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" name="AutoShape 15"/>
            <p:cNvCxnSpPr>
              <a:cxnSpLocks noChangeShapeType="1"/>
              <a:endCxn id="21" idx="1"/>
            </p:cNvCxnSpPr>
            <p:nvPr/>
          </p:nvCxnSpPr>
          <p:spPr bwMode="auto">
            <a:xfrm>
              <a:off x="4260850" y="3822700"/>
              <a:ext cx="1271588" cy="793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AutoShape 16"/>
            <p:cNvCxnSpPr>
              <a:cxnSpLocks noChangeShapeType="1"/>
              <a:endCxn id="22" idx="1"/>
            </p:cNvCxnSpPr>
            <p:nvPr/>
          </p:nvCxnSpPr>
          <p:spPr bwMode="auto">
            <a:xfrm>
              <a:off x="4260850" y="5167313"/>
              <a:ext cx="1271588" cy="793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Text Box 17"/>
            <p:cNvSpPr txBox="1">
              <a:spLocks noChangeArrowheads="1"/>
            </p:cNvSpPr>
            <p:nvPr/>
          </p:nvSpPr>
          <p:spPr bwMode="auto">
            <a:xfrm rot="5400000">
              <a:off x="6009964" y="4264852"/>
              <a:ext cx="614985" cy="50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 type="none" w="lg" len="lg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r>
                <a:rPr lang="en-US" sz="1200" b="1"/>
                <a:t>…</a:t>
              </a:r>
            </a:p>
          </p:txBody>
        </p:sp>
        <p:sp>
          <p:nvSpPr>
            <p:cNvPr id="31" name="Text Box 18"/>
            <p:cNvSpPr txBox="1">
              <a:spLocks noChangeArrowheads="1"/>
            </p:cNvSpPr>
            <p:nvPr/>
          </p:nvSpPr>
          <p:spPr bwMode="auto">
            <a:xfrm>
              <a:off x="1084263" y="906463"/>
              <a:ext cx="4008487" cy="50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 type="none" w="lg" len="lg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r>
                <a:rPr lang="en-US" sz="1200">
                  <a:solidFill>
                    <a:srgbClr val="0066FF"/>
                  </a:solidFill>
                  <a:latin typeface="Calibri" charset="0"/>
                </a:rPr>
                <a:t>One Ready Queue Per Processor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1293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L19: Low-Power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do we care about power?</a:t>
            </a:r>
          </a:p>
          <a:p>
            <a:endParaRPr lang="en-US" dirty="0"/>
          </a:p>
          <a:p>
            <a:r>
              <a:rPr lang="en-US" dirty="0" smtClean="0"/>
              <a:t>Low-Power Scheduling</a:t>
            </a:r>
          </a:p>
          <a:p>
            <a:pPr lvl="1"/>
            <a:r>
              <a:rPr lang="en-US" dirty="0" smtClean="0"/>
              <a:t>Dynamic Voltage and Frequency Scaling</a:t>
            </a:r>
          </a:p>
          <a:p>
            <a:pPr lvl="1"/>
            <a:endParaRPr lang="en-US" dirty="0"/>
          </a:p>
          <a:p>
            <a:r>
              <a:rPr lang="en-US" dirty="0" smtClean="0"/>
              <a:t>Rate Harmonized Scheduling</a:t>
            </a:r>
          </a:p>
          <a:p>
            <a:pPr lvl="1"/>
            <a:r>
              <a:rPr lang="en-US" dirty="0" smtClean="0"/>
              <a:t>Energy-Saving RHS</a:t>
            </a:r>
          </a:p>
          <a:p>
            <a:pPr lvl="1"/>
            <a:r>
              <a:rPr lang="en-US" dirty="0" smtClean="0"/>
              <a:t>Timer Coalescing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861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L20: RT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Bus</a:t>
            </a:r>
          </a:p>
          <a:p>
            <a:pPr lvl="1"/>
            <a:r>
              <a:rPr lang="en-US" dirty="0" smtClean="0"/>
              <a:t>Prioritized Messages with Bit Dominance</a:t>
            </a:r>
          </a:p>
          <a:p>
            <a:pPr lvl="1"/>
            <a:r>
              <a:rPr lang="en-US" i="1" dirty="0" smtClean="0"/>
              <a:t>Almost</a:t>
            </a:r>
            <a:r>
              <a:rPr lang="en-US" dirty="0" smtClean="0"/>
              <a:t> direct RMS scheduling problem</a:t>
            </a:r>
          </a:p>
          <a:p>
            <a:endParaRPr lang="en-US" dirty="0"/>
          </a:p>
          <a:p>
            <a:r>
              <a:rPr lang="en-US" dirty="0" smtClean="0"/>
              <a:t>RT Ethernet</a:t>
            </a:r>
          </a:p>
          <a:p>
            <a:pPr lvl="1"/>
            <a:r>
              <a:rPr lang="en-US" dirty="0" smtClean="0"/>
              <a:t>Traffic shaping can yield RT properties</a:t>
            </a:r>
          </a:p>
          <a:p>
            <a:pPr lvl="1"/>
            <a:r>
              <a:rPr lang="en-US" dirty="0" smtClean="0"/>
              <a:t>Other options for Prioritization (Transmission delay)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7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L21: Wireless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Wireless?</a:t>
            </a:r>
          </a:p>
          <a:p>
            <a:endParaRPr lang="en-US" dirty="0"/>
          </a:p>
          <a:p>
            <a:r>
              <a:rPr lang="en-US" dirty="0" smtClean="0"/>
              <a:t>Wireless Challenges</a:t>
            </a:r>
          </a:p>
          <a:p>
            <a:pPr lvl="1"/>
            <a:r>
              <a:rPr lang="en-US" dirty="0" smtClean="0"/>
              <a:t>Hidden Terminal</a:t>
            </a:r>
          </a:p>
          <a:p>
            <a:pPr lvl="1"/>
            <a:r>
              <a:rPr lang="en-US" dirty="0" smtClean="0"/>
              <a:t>Exposed Terminal</a:t>
            </a:r>
          </a:p>
          <a:p>
            <a:pPr lvl="1"/>
            <a:r>
              <a:rPr lang="en-US" dirty="0" smtClean="0"/>
              <a:t>Near-Far Problem</a:t>
            </a:r>
          </a:p>
          <a:p>
            <a:pPr lvl="1"/>
            <a:endParaRPr lang="en-US" dirty="0"/>
          </a:p>
          <a:p>
            <a:r>
              <a:rPr lang="en-US" dirty="0" smtClean="0"/>
              <a:t>Low Power Listen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148006" y="2857664"/>
            <a:ext cx="5557383" cy="2758731"/>
            <a:chOff x="862013" y="1347430"/>
            <a:chExt cx="7854950" cy="3899258"/>
          </a:xfrm>
        </p:grpSpPr>
        <p:sp>
          <p:nvSpPr>
            <p:cNvPr id="6" name="Text Box 8"/>
            <p:cNvSpPr txBox="1">
              <a:spLocks noChangeArrowheads="1"/>
            </p:cNvSpPr>
            <p:nvPr/>
          </p:nvSpPr>
          <p:spPr bwMode="auto">
            <a:xfrm>
              <a:off x="3792147" y="1347430"/>
              <a:ext cx="1917700" cy="3381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600" b="1" dirty="0"/>
                <a:t>Check Interval</a:t>
              </a:r>
            </a:p>
          </p:txBody>
        </p:sp>
        <p:sp>
          <p:nvSpPr>
            <p:cNvPr id="7" name="Line 9"/>
            <p:cNvSpPr>
              <a:spLocks noChangeShapeType="1"/>
            </p:cNvSpPr>
            <p:nvPr/>
          </p:nvSpPr>
          <p:spPr bwMode="auto">
            <a:xfrm>
              <a:off x="3916363" y="2195513"/>
              <a:ext cx="0" cy="228600"/>
            </a:xfrm>
            <a:prstGeom prst="line">
              <a:avLst/>
            </a:prstGeom>
            <a:noFill/>
            <a:ln w="9525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10"/>
            <p:cNvSpPr>
              <a:spLocks noChangeShapeType="1"/>
            </p:cNvSpPr>
            <p:nvPr/>
          </p:nvSpPr>
          <p:spPr bwMode="auto">
            <a:xfrm>
              <a:off x="4992688" y="2195513"/>
              <a:ext cx="0" cy="228600"/>
            </a:xfrm>
            <a:prstGeom prst="line">
              <a:avLst/>
            </a:prstGeom>
            <a:noFill/>
            <a:ln w="9525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11"/>
            <p:cNvSpPr>
              <a:spLocks noChangeShapeType="1"/>
            </p:cNvSpPr>
            <p:nvPr/>
          </p:nvSpPr>
          <p:spPr bwMode="auto">
            <a:xfrm>
              <a:off x="3916363" y="2309813"/>
              <a:ext cx="1047750" cy="0"/>
            </a:xfrm>
            <a:prstGeom prst="line">
              <a:avLst/>
            </a:prstGeom>
            <a:noFill/>
            <a:ln w="9525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 Box 12"/>
            <p:cNvSpPr txBox="1">
              <a:spLocks noChangeArrowheads="1"/>
            </p:cNvSpPr>
            <p:nvPr/>
          </p:nvSpPr>
          <p:spPr bwMode="auto">
            <a:xfrm>
              <a:off x="3467100" y="4908550"/>
              <a:ext cx="23431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600" b="1"/>
                <a:t>Sampling Interval</a:t>
              </a:r>
            </a:p>
          </p:txBody>
        </p:sp>
        <p:sp>
          <p:nvSpPr>
            <p:cNvPr id="11" name="Line 13"/>
            <p:cNvSpPr>
              <a:spLocks noChangeShapeType="1"/>
            </p:cNvSpPr>
            <p:nvPr/>
          </p:nvSpPr>
          <p:spPr bwMode="auto">
            <a:xfrm>
              <a:off x="6356350" y="4997450"/>
              <a:ext cx="0" cy="2286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14"/>
            <p:cNvSpPr>
              <a:spLocks noChangeShapeType="1"/>
            </p:cNvSpPr>
            <p:nvPr/>
          </p:nvSpPr>
          <p:spPr bwMode="auto">
            <a:xfrm>
              <a:off x="2565400" y="4997450"/>
              <a:ext cx="0" cy="2286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15"/>
            <p:cNvSpPr>
              <a:spLocks noChangeShapeType="1"/>
            </p:cNvSpPr>
            <p:nvPr/>
          </p:nvSpPr>
          <p:spPr bwMode="auto">
            <a:xfrm>
              <a:off x="2565400" y="5121275"/>
              <a:ext cx="8255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6"/>
            <p:cNvSpPr>
              <a:spLocks noChangeShapeType="1"/>
            </p:cNvSpPr>
            <p:nvPr/>
          </p:nvSpPr>
          <p:spPr bwMode="auto">
            <a:xfrm>
              <a:off x="5503863" y="5121275"/>
              <a:ext cx="852487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Rectangle 17"/>
            <p:cNvSpPr>
              <a:spLocks noChangeArrowheads="1"/>
            </p:cNvSpPr>
            <p:nvPr/>
          </p:nvSpPr>
          <p:spPr bwMode="auto">
            <a:xfrm>
              <a:off x="2849563" y="2522538"/>
              <a:ext cx="84137" cy="276225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Rectangle 18"/>
            <p:cNvSpPr>
              <a:spLocks noChangeArrowheads="1"/>
            </p:cNvSpPr>
            <p:nvPr/>
          </p:nvSpPr>
          <p:spPr bwMode="auto">
            <a:xfrm>
              <a:off x="3821113" y="2527300"/>
              <a:ext cx="84137" cy="276225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accent5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Rectangle 19"/>
            <p:cNvSpPr>
              <a:spLocks noChangeArrowheads="1"/>
            </p:cNvSpPr>
            <p:nvPr/>
          </p:nvSpPr>
          <p:spPr bwMode="auto">
            <a:xfrm>
              <a:off x="5024438" y="2527300"/>
              <a:ext cx="84137" cy="276225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accent5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Rectangle 20"/>
            <p:cNvSpPr>
              <a:spLocks noChangeArrowheads="1"/>
            </p:cNvSpPr>
            <p:nvPr/>
          </p:nvSpPr>
          <p:spPr bwMode="auto">
            <a:xfrm>
              <a:off x="6197600" y="2505075"/>
              <a:ext cx="769938" cy="28575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Line 21"/>
            <p:cNvSpPr>
              <a:spLocks noChangeShapeType="1"/>
            </p:cNvSpPr>
            <p:nvPr/>
          </p:nvSpPr>
          <p:spPr bwMode="auto">
            <a:xfrm>
              <a:off x="3916363" y="2792413"/>
              <a:ext cx="1104900" cy="0"/>
            </a:xfrm>
            <a:prstGeom prst="lin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Line 22"/>
            <p:cNvSpPr>
              <a:spLocks noChangeShapeType="1"/>
            </p:cNvSpPr>
            <p:nvPr/>
          </p:nvSpPr>
          <p:spPr bwMode="auto">
            <a:xfrm flipV="1">
              <a:off x="5021263" y="2522538"/>
              <a:ext cx="0" cy="269875"/>
            </a:xfrm>
            <a:prstGeom prst="lin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23"/>
            <p:cNvSpPr>
              <a:spLocks noChangeShapeType="1"/>
            </p:cNvSpPr>
            <p:nvPr/>
          </p:nvSpPr>
          <p:spPr bwMode="auto">
            <a:xfrm>
              <a:off x="5021263" y="2522538"/>
              <a:ext cx="90487" cy="0"/>
            </a:xfrm>
            <a:prstGeom prst="lin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24"/>
            <p:cNvSpPr>
              <a:spLocks noChangeShapeType="1"/>
            </p:cNvSpPr>
            <p:nvPr/>
          </p:nvSpPr>
          <p:spPr bwMode="auto">
            <a:xfrm>
              <a:off x="5111750" y="2522538"/>
              <a:ext cx="0" cy="269875"/>
            </a:xfrm>
            <a:prstGeom prst="lin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25"/>
            <p:cNvSpPr>
              <a:spLocks noChangeShapeType="1"/>
            </p:cNvSpPr>
            <p:nvPr/>
          </p:nvSpPr>
          <p:spPr bwMode="auto">
            <a:xfrm>
              <a:off x="5111750" y="2792413"/>
              <a:ext cx="1079500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26"/>
            <p:cNvSpPr>
              <a:spLocks noChangeShapeType="1"/>
            </p:cNvSpPr>
            <p:nvPr/>
          </p:nvSpPr>
          <p:spPr bwMode="auto">
            <a:xfrm flipV="1">
              <a:off x="6191250" y="2522538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Line 27"/>
            <p:cNvSpPr>
              <a:spLocks noChangeShapeType="1"/>
            </p:cNvSpPr>
            <p:nvPr/>
          </p:nvSpPr>
          <p:spPr bwMode="auto">
            <a:xfrm flipV="1">
              <a:off x="6191250" y="2516188"/>
              <a:ext cx="776288" cy="635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Line 28"/>
            <p:cNvSpPr>
              <a:spLocks noChangeShapeType="1"/>
            </p:cNvSpPr>
            <p:nvPr/>
          </p:nvSpPr>
          <p:spPr bwMode="auto">
            <a:xfrm>
              <a:off x="6977063" y="2522538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29"/>
            <p:cNvSpPr>
              <a:spLocks noChangeShapeType="1"/>
            </p:cNvSpPr>
            <p:nvPr/>
          </p:nvSpPr>
          <p:spPr bwMode="auto">
            <a:xfrm flipV="1">
              <a:off x="6186488" y="2779713"/>
              <a:ext cx="1438275" cy="15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30"/>
            <p:cNvSpPr>
              <a:spLocks noChangeShapeType="1"/>
            </p:cNvSpPr>
            <p:nvPr/>
          </p:nvSpPr>
          <p:spPr bwMode="auto">
            <a:xfrm>
              <a:off x="2336800" y="4908550"/>
              <a:ext cx="294798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31"/>
            <p:cNvSpPr>
              <a:spLocks noChangeShapeType="1"/>
            </p:cNvSpPr>
            <p:nvPr/>
          </p:nvSpPr>
          <p:spPr bwMode="auto">
            <a:xfrm>
              <a:off x="5284788" y="4638675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32"/>
            <p:cNvSpPr>
              <a:spLocks noChangeShapeType="1"/>
            </p:cNvSpPr>
            <p:nvPr/>
          </p:nvSpPr>
          <p:spPr bwMode="auto">
            <a:xfrm>
              <a:off x="5284788" y="4638675"/>
              <a:ext cx="1620837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33"/>
            <p:cNvSpPr>
              <a:spLocks noChangeShapeType="1"/>
            </p:cNvSpPr>
            <p:nvPr/>
          </p:nvSpPr>
          <p:spPr bwMode="auto">
            <a:xfrm>
              <a:off x="6905625" y="4638675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34"/>
            <p:cNvSpPr>
              <a:spLocks noChangeShapeType="1"/>
            </p:cNvSpPr>
            <p:nvPr/>
          </p:nvSpPr>
          <p:spPr bwMode="auto">
            <a:xfrm>
              <a:off x="6905625" y="4908550"/>
              <a:ext cx="76517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35"/>
            <p:cNvSpPr>
              <a:spLocks noChangeShapeType="1"/>
            </p:cNvSpPr>
            <p:nvPr/>
          </p:nvSpPr>
          <p:spPr bwMode="auto">
            <a:xfrm>
              <a:off x="6364288" y="4638675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6"/>
            <p:cNvSpPr>
              <a:spLocks noChangeShapeType="1"/>
            </p:cNvSpPr>
            <p:nvPr/>
          </p:nvSpPr>
          <p:spPr bwMode="auto">
            <a:xfrm flipH="1">
              <a:off x="5284788" y="4908550"/>
              <a:ext cx="1079500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7"/>
            <p:cNvSpPr>
              <a:spLocks noChangeShapeType="1"/>
            </p:cNvSpPr>
            <p:nvPr/>
          </p:nvSpPr>
          <p:spPr bwMode="auto">
            <a:xfrm>
              <a:off x="6364288" y="4908550"/>
              <a:ext cx="541337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Rectangle 38"/>
            <p:cNvSpPr>
              <a:spLocks noChangeArrowheads="1"/>
            </p:cNvSpPr>
            <p:nvPr/>
          </p:nvSpPr>
          <p:spPr bwMode="auto">
            <a:xfrm>
              <a:off x="6364288" y="4638675"/>
              <a:ext cx="541337" cy="269875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Rectangle 39"/>
            <p:cNvSpPr>
              <a:spLocks noChangeArrowheads="1"/>
            </p:cNvSpPr>
            <p:nvPr/>
          </p:nvSpPr>
          <p:spPr bwMode="auto">
            <a:xfrm>
              <a:off x="5284788" y="4638675"/>
              <a:ext cx="1079500" cy="269875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Text Box 40"/>
            <p:cNvSpPr txBox="1">
              <a:spLocks noChangeArrowheads="1"/>
            </p:cNvSpPr>
            <p:nvPr/>
          </p:nvSpPr>
          <p:spPr bwMode="auto">
            <a:xfrm>
              <a:off x="862013" y="2470150"/>
              <a:ext cx="109537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000000"/>
                  </a:solidFill>
                </a:rPr>
                <a:t>Radio RX</a:t>
              </a:r>
            </a:p>
          </p:txBody>
        </p:sp>
        <p:sp>
          <p:nvSpPr>
            <p:cNvPr id="39" name="Text Box 41"/>
            <p:cNvSpPr txBox="1">
              <a:spLocks noChangeArrowheads="1"/>
            </p:cNvSpPr>
            <p:nvPr/>
          </p:nvSpPr>
          <p:spPr bwMode="auto">
            <a:xfrm>
              <a:off x="927100" y="4608513"/>
              <a:ext cx="1073150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>
                  <a:solidFill>
                    <a:srgbClr val="000000"/>
                  </a:solidFill>
                </a:rPr>
                <a:t>Radio TX</a:t>
              </a:r>
            </a:p>
          </p:txBody>
        </p:sp>
        <p:sp>
          <p:nvSpPr>
            <p:cNvPr id="40" name="Line 42"/>
            <p:cNvSpPr>
              <a:spLocks noChangeShapeType="1"/>
            </p:cNvSpPr>
            <p:nvPr/>
          </p:nvSpPr>
          <p:spPr bwMode="auto">
            <a:xfrm>
              <a:off x="2944813" y="2789238"/>
              <a:ext cx="876300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43"/>
            <p:cNvSpPr>
              <a:spLocks noChangeShapeType="1"/>
            </p:cNvSpPr>
            <p:nvPr/>
          </p:nvSpPr>
          <p:spPr bwMode="auto">
            <a:xfrm flipV="1">
              <a:off x="3821113" y="2519363"/>
              <a:ext cx="0" cy="269875"/>
            </a:xfrm>
            <a:prstGeom prst="lin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Line 44"/>
            <p:cNvSpPr>
              <a:spLocks noChangeShapeType="1"/>
            </p:cNvSpPr>
            <p:nvPr/>
          </p:nvSpPr>
          <p:spPr bwMode="auto">
            <a:xfrm>
              <a:off x="3821113" y="2519363"/>
              <a:ext cx="90487" cy="0"/>
            </a:xfrm>
            <a:prstGeom prst="lin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45"/>
            <p:cNvSpPr>
              <a:spLocks noChangeShapeType="1"/>
            </p:cNvSpPr>
            <p:nvPr/>
          </p:nvSpPr>
          <p:spPr bwMode="auto">
            <a:xfrm>
              <a:off x="3911600" y="2519363"/>
              <a:ext cx="0" cy="269875"/>
            </a:xfrm>
            <a:prstGeom prst="lin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46"/>
            <p:cNvSpPr>
              <a:spLocks noChangeShapeType="1"/>
            </p:cNvSpPr>
            <p:nvPr/>
          </p:nvSpPr>
          <p:spPr bwMode="auto">
            <a:xfrm flipV="1">
              <a:off x="2849563" y="2519363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Line 47"/>
            <p:cNvSpPr>
              <a:spLocks noChangeShapeType="1"/>
            </p:cNvSpPr>
            <p:nvPr/>
          </p:nvSpPr>
          <p:spPr bwMode="auto">
            <a:xfrm>
              <a:off x="2849563" y="2519363"/>
              <a:ext cx="90487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Line 48"/>
            <p:cNvSpPr>
              <a:spLocks noChangeShapeType="1"/>
            </p:cNvSpPr>
            <p:nvPr/>
          </p:nvSpPr>
          <p:spPr bwMode="auto">
            <a:xfrm>
              <a:off x="2940050" y="2519363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Line 49"/>
            <p:cNvSpPr>
              <a:spLocks noChangeShapeType="1"/>
            </p:cNvSpPr>
            <p:nvPr/>
          </p:nvSpPr>
          <p:spPr bwMode="auto">
            <a:xfrm>
              <a:off x="2290763" y="2786063"/>
              <a:ext cx="666750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Rectangle 50"/>
            <p:cNvSpPr>
              <a:spLocks noChangeArrowheads="1"/>
            </p:cNvSpPr>
            <p:nvPr/>
          </p:nvSpPr>
          <p:spPr bwMode="auto">
            <a:xfrm>
              <a:off x="2565400" y="4625975"/>
              <a:ext cx="312738" cy="269875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18"/>
            <p:cNvSpPr>
              <a:spLocks noChangeArrowheads="1"/>
            </p:cNvSpPr>
            <p:nvPr/>
          </p:nvSpPr>
          <p:spPr bwMode="auto">
            <a:xfrm>
              <a:off x="3648075" y="4152900"/>
              <a:ext cx="84138" cy="276225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Rectangle 19"/>
            <p:cNvSpPr>
              <a:spLocks noChangeArrowheads="1"/>
            </p:cNvSpPr>
            <p:nvPr/>
          </p:nvSpPr>
          <p:spPr bwMode="auto">
            <a:xfrm>
              <a:off x="4851400" y="4141788"/>
              <a:ext cx="84138" cy="276225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Line 22"/>
            <p:cNvSpPr>
              <a:spLocks noChangeShapeType="1"/>
            </p:cNvSpPr>
            <p:nvPr/>
          </p:nvSpPr>
          <p:spPr bwMode="auto">
            <a:xfrm flipV="1">
              <a:off x="4848225" y="4137025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Line 23"/>
            <p:cNvSpPr>
              <a:spLocks noChangeShapeType="1"/>
            </p:cNvSpPr>
            <p:nvPr/>
          </p:nvSpPr>
          <p:spPr bwMode="auto">
            <a:xfrm>
              <a:off x="4848225" y="4137025"/>
              <a:ext cx="9048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Line 24"/>
            <p:cNvSpPr>
              <a:spLocks noChangeShapeType="1"/>
            </p:cNvSpPr>
            <p:nvPr/>
          </p:nvSpPr>
          <p:spPr bwMode="auto">
            <a:xfrm>
              <a:off x="4938713" y="4137025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 Box 40"/>
            <p:cNvSpPr txBox="1">
              <a:spLocks noChangeArrowheads="1"/>
            </p:cNvSpPr>
            <p:nvPr/>
          </p:nvSpPr>
          <p:spPr bwMode="auto">
            <a:xfrm>
              <a:off x="901700" y="4084638"/>
              <a:ext cx="109537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>
                  <a:solidFill>
                    <a:srgbClr val="000000"/>
                  </a:solidFill>
                </a:rPr>
                <a:t>Radio RX</a:t>
              </a:r>
            </a:p>
          </p:txBody>
        </p:sp>
        <p:sp>
          <p:nvSpPr>
            <p:cNvPr id="55" name="Line 43"/>
            <p:cNvSpPr>
              <a:spLocks noChangeShapeType="1"/>
            </p:cNvSpPr>
            <p:nvPr/>
          </p:nvSpPr>
          <p:spPr bwMode="auto">
            <a:xfrm flipV="1">
              <a:off x="3648075" y="4144963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Line 44"/>
            <p:cNvSpPr>
              <a:spLocks noChangeShapeType="1"/>
            </p:cNvSpPr>
            <p:nvPr/>
          </p:nvSpPr>
          <p:spPr bwMode="auto">
            <a:xfrm>
              <a:off x="3648075" y="4144963"/>
              <a:ext cx="9048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45"/>
            <p:cNvSpPr>
              <a:spLocks noChangeShapeType="1"/>
            </p:cNvSpPr>
            <p:nvPr/>
          </p:nvSpPr>
          <p:spPr bwMode="auto">
            <a:xfrm>
              <a:off x="3738563" y="4144963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30"/>
            <p:cNvSpPr>
              <a:spLocks noChangeShapeType="1"/>
            </p:cNvSpPr>
            <p:nvPr/>
          </p:nvSpPr>
          <p:spPr bwMode="auto">
            <a:xfrm>
              <a:off x="2319338" y="3292475"/>
              <a:ext cx="2947987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34"/>
            <p:cNvSpPr>
              <a:spLocks noChangeShapeType="1"/>
            </p:cNvSpPr>
            <p:nvPr/>
          </p:nvSpPr>
          <p:spPr bwMode="auto">
            <a:xfrm>
              <a:off x="6888163" y="3292475"/>
              <a:ext cx="76517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36"/>
            <p:cNvSpPr>
              <a:spLocks noChangeShapeType="1"/>
            </p:cNvSpPr>
            <p:nvPr/>
          </p:nvSpPr>
          <p:spPr bwMode="auto">
            <a:xfrm flipH="1">
              <a:off x="5267325" y="3292475"/>
              <a:ext cx="1079500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37"/>
            <p:cNvSpPr>
              <a:spLocks noChangeShapeType="1"/>
            </p:cNvSpPr>
            <p:nvPr/>
          </p:nvSpPr>
          <p:spPr bwMode="auto">
            <a:xfrm>
              <a:off x="6346825" y="3292475"/>
              <a:ext cx="54133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Text Box 41"/>
            <p:cNvSpPr txBox="1">
              <a:spLocks noChangeArrowheads="1"/>
            </p:cNvSpPr>
            <p:nvPr/>
          </p:nvSpPr>
          <p:spPr bwMode="auto">
            <a:xfrm>
              <a:off x="909638" y="2992438"/>
              <a:ext cx="1073150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>
                  <a:solidFill>
                    <a:srgbClr val="000000"/>
                  </a:solidFill>
                </a:rPr>
                <a:t>Radio TX</a:t>
              </a:r>
            </a:p>
          </p:txBody>
        </p:sp>
        <p:sp>
          <p:nvSpPr>
            <p:cNvPr id="63" name="Line 30"/>
            <p:cNvSpPr>
              <a:spLocks noChangeShapeType="1"/>
            </p:cNvSpPr>
            <p:nvPr/>
          </p:nvSpPr>
          <p:spPr bwMode="auto">
            <a:xfrm flipV="1">
              <a:off x="2319338" y="4416425"/>
              <a:ext cx="5348287" cy="11113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Rectangle 19"/>
            <p:cNvSpPr>
              <a:spLocks noChangeArrowheads="1"/>
            </p:cNvSpPr>
            <p:nvPr/>
          </p:nvSpPr>
          <p:spPr bwMode="auto">
            <a:xfrm>
              <a:off x="7334250" y="4143375"/>
              <a:ext cx="84138" cy="276225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Line 22"/>
            <p:cNvSpPr>
              <a:spLocks noChangeShapeType="1"/>
            </p:cNvSpPr>
            <p:nvPr/>
          </p:nvSpPr>
          <p:spPr bwMode="auto">
            <a:xfrm flipV="1">
              <a:off x="7331075" y="4138613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Line 23"/>
            <p:cNvSpPr>
              <a:spLocks noChangeShapeType="1"/>
            </p:cNvSpPr>
            <p:nvPr/>
          </p:nvSpPr>
          <p:spPr bwMode="auto">
            <a:xfrm>
              <a:off x="7331075" y="4138613"/>
              <a:ext cx="9048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Line 24"/>
            <p:cNvSpPr>
              <a:spLocks noChangeShapeType="1"/>
            </p:cNvSpPr>
            <p:nvPr/>
          </p:nvSpPr>
          <p:spPr bwMode="auto">
            <a:xfrm>
              <a:off x="7421563" y="4138613"/>
              <a:ext cx="0" cy="26987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Oval 67"/>
            <p:cNvSpPr/>
            <p:nvPr/>
          </p:nvSpPr>
          <p:spPr bwMode="auto">
            <a:xfrm>
              <a:off x="8086725" y="4298950"/>
              <a:ext cx="628650" cy="628650"/>
            </a:xfrm>
            <a:prstGeom prst="ellipse">
              <a:avLst/>
            </a:prstGeom>
            <a:ln>
              <a:solidFill>
                <a:schemeClr val="accent5"/>
              </a:solidFill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/>
            <a:lstStyle/>
            <a:p>
              <a:pPr algn="ctr">
                <a:defRPr/>
              </a:pPr>
              <a:r>
                <a:rPr lang="en-US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9" name="Oval 68"/>
            <p:cNvSpPr/>
            <p:nvPr/>
          </p:nvSpPr>
          <p:spPr bwMode="auto">
            <a:xfrm>
              <a:off x="8086725" y="2563813"/>
              <a:ext cx="630238" cy="630237"/>
            </a:xfrm>
            <a:prstGeom prst="ellipse">
              <a:avLst/>
            </a:prstGeom>
            <a:ln>
              <a:solidFill>
                <a:schemeClr val="accent5"/>
              </a:solidFill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/>
            <a:lstStyle/>
            <a:p>
              <a:pPr algn="ctr">
                <a:defRPr/>
              </a:pPr>
              <a:r>
                <a:rPr lang="en-US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</a:rPr>
                <a:t>B</a:t>
              </a:r>
            </a:p>
          </p:txBody>
        </p:sp>
        <p:cxnSp>
          <p:nvCxnSpPr>
            <p:cNvPr id="70" name="Straight Arrow Connector 115"/>
            <p:cNvCxnSpPr>
              <a:cxnSpLocks noChangeShapeType="1"/>
              <a:stCxn id="68" idx="0"/>
              <a:endCxn id="69" idx="4"/>
            </p:cNvCxnSpPr>
            <p:nvPr/>
          </p:nvCxnSpPr>
          <p:spPr bwMode="auto">
            <a:xfrm rot="5400000" flipH="1" flipV="1">
              <a:off x="7849394" y="3745706"/>
              <a:ext cx="1104900" cy="1588"/>
            </a:xfrm>
            <a:prstGeom prst="straightConnector1">
              <a:avLst/>
            </a:prstGeom>
            <a:noFill/>
            <a:ln w="9525">
              <a:solidFill>
                <a:schemeClr val="accent5"/>
              </a:solidFill>
              <a:round/>
              <a:headEnd/>
              <a:tailEnd type="arrow" w="med" len="med"/>
            </a:ln>
            <a:effectLst>
              <a:prstShdw prst="shdw17" dist="17961" dir="13500000">
                <a:schemeClr val="bg2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880074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L22: Implementing PID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F(e</a:t>
            </a:r>
            <a:r>
              <a:rPr lang="en-US" baseline="-25000" dirty="0"/>
              <a:t>t</a:t>
            </a:r>
            <a:r>
              <a:rPr lang="en-US" dirty="0"/>
              <a:t>) = </a:t>
            </a:r>
            <a:r>
              <a:rPr lang="en-US" dirty="0" err="1"/>
              <a:t>K</a:t>
            </a:r>
            <a:r>
              <a:rPr lang="en-US" baseline="-25000" dirty="0" err="1"/>
              <a:t>p</a:t>
            </a:r>
            <a:r>
              <a:rPr lang="en-US" dirty="0"/>
              <a:t> (e</a:t>
            </a:r>
            <a:r>
              <a:rPr lang="en-US" baseline="-25000" dirty="0"/>
              <a:t>t</a:t>
            </a:r>
            <a:r>
              <a:rPr lang="en-US" dirty="0"/>
              <a:t>) + </a:t>
            </a:r>
            <a:r>
              <a:rPr lang="en-US" dirty="0" err="1"/>
              <a:t>K</a:t>
            </a:r>
            <a:r>
              <a:rPr lang="en-US" baseline="-25000" dirty="0" err="1"/>
              <a:t>d</a:t>
            </a:r>
            <a:r>
              <a:rPr lang="en-US" dirty="0"/>
              <a:t> (e</a:t>
            </a:r>
            <a:r>
              <a:rPr lang="en-US" baseline="-25000" dirty="0"/>
              <a:t>t</a:t>
            </a:r>
            <a:r>
              <a:rPr lang="en-US" dirty="0"/>
              <a:t> – e</a:t>
            </a:r>
            <a:r>
              <a:rPr lang="en-US" baseline="-25000" dirty="0"/>
              <a:t>t-1</a:t>
            </a:r>
            <a:r>
              <a:rPr lang="en-US" dirty="0"/>
              <a:t> ) + K</a:t>
            </a:r>
            <a:r>
              <a:rPr lang="en-US" baseline="-25000" dirty="0"/>
              <a:t>i</a:t>
            </a:r>
            <a:r>
              <a:rPr lang="en-US" dirty="0"/>
              <a:t> (e</a:t>
            </a:r>
            <a:r>
              <a:rPr lang="en-US" baseline="-25000" dirty="0"/>
              <a:t>0 </a:t>
            </a:r>
            <a:r>
              <a:rPr lang="en-US" dirty="0"/>
              <a:t>+ e</a:t>
            </a:r>
            <a:r>
              <a:rPr lang="en-US" baseline="-25000" dirty="0"/>
              <a:t>1 </a:t>
            </a:r>
            <a:r>
              <a:rPr lang="en-US" dirty="0"/>
              <a:t>+ … + e</a:t>
            </a:r>
            <a:r>
              <a:rPr lang="en-US" baseline="-25000" dirty="0"/>
              <a:t>t-1</a:t>
            </a:r>
            <a:r>
              <a:rPr lang="en-US" dirty="0"/>
              <a:t>)</a:t>
            </a:r>
          </a:p>
          <a:p>
            <a:endParaRPr lang="en-US" dirty="0" smtClean="0"/>
          </a:p>
          <a:p>
            <a:r>
              <a:rPr lang="en-US" dirty="0" smtClean="0"/>
              <a:t>Proportional		</a:t>
            </a:r>
            <a:r>
              <a:rPr lang="en-US" dirty="0" err="1"/>
              <a:t>K</a:t>
            </a:r>
            <a:r>
              <a:rPr lang="en-US" baseline="-25000" dirty="0" err="1"/>
              <a:t>p</a:t>
            </a:r>
            <a:r>
              <a:rPr lang="en-US" dirty="0"/>
              <a:t> (e</a:t>
            </a:r>
            <a:r>
              <a:rPr lang="en-US" baseline="-25000" dirty="0"/>
              <a:t>t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Integral			</a:t>
            </a:r>
            <a:r>
              <a:rPr lang="en-US" dirty="0"/>
              <a:t>K</a:t>
            </a:r>
            <a:r>
              <a:rPr lang="en-US" baseline="-25000" dirty="0"/>
              <a:t>i</a:t>
            </a:r>
            <a:r>
              <a:rPr lang="en-US" dirty="0"/>
              <a:t> (e</a:t>
            </a:r>
            <a:r>
              <a:rPr lang="en-US" baseline="-25000" dirty="0"/>
              <a:t>0 </a:t>
            </a:r>
            <a:r>
              <a:rPr lang="en-US" dirty="0"/>
              <a:t>+ e</a:t>
            </a:r>
            <a:r>
              <a:rPr lang="en-US" baseline="-25000" dirty="0"/>
              <a:t>1 </a:t>
            </a:r>
            <a:r>
              <a:rPr lang="en-US" dirty="0"/>
              <a:t>+ … + e</a:t>
            </a:r>
            <a:r>
              <a:rPr lang="en-US" baseline="-25000" dirty="0"/>
              <a:t>t-1</a:t>
            </a:r>
            <a:r>
              <a:rPr lang="en-US" dirty="0" smtClean="0"/>
              <a:t>)</a:t>
            </a:r>
          </a:p>
          <a:p>
            <a:r>
              <a:rPr lang="en-US" dirty="0" smtClean="0"/>
              <a:t>Derivative 		</a:t>
            </a:r>
            <a:r>
              <a:rPr lang="en-US" dirty="0" err="1"/>
              <a:t>K</a:t>
            </a:r>
            <a:r>
              <a:rPr lang="en-US" baseline="-25000" dirty="0" err="1"/>
              <a:t>d</a:t>
            </a:r>
            <a:r>
              <a:rPr lang="en-US" dirty="0"/>
              <a:t> (e</a:t>
            </a:r>
            <a:r>
              <a:rPr lang="en-US" baseline="-25000" dirty="0"/>
              <a:t>t</a:t>
            </a:r>
            <a:r>
              <a:rPr lang="en-US" dirty="0"/>
              <a:t> – e</a:t>
            </a:r>
            <a:r>
              <a:rPr lang="en-US" baseline="-25000" dirty="0"/>
              <a:t>t-1</a:t>
            </a:r>
            <a:r>
              <a:rPr lang="en-US" dirty="0"/>
              <a:t> 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45436" y="3471571"/>
            <a:ext cx="1417913" cy="1035635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30516" y="3463694"/>
            <a:ext cx="2391957" cy="1610646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205722" y="4088020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676102" y="4634947"/>
            <a:ext cx="125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Plant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219347" y="3755137"/>
            <a:ext cx="92472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315394" y="3718151"/>
            <a:ext cx="1109671" cy="1232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995369" y="3755139"/>
            <a:ext cx="1364162" cy="44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71325" y="3286637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615764" y="3315746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468364" y="3320198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-25000" dirty="0" smtClean="0"/>
              <a:t>t+1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160847" y="3574656"/>
            <a:ext cx="1154547" cy="340760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421623" y="3591437"/>
            <a:ext cx="1593971" cy="447268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218053" y="3545545"/>
            <a:ext cx="112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err="1"/>
              <a:t>u</a:t>
            </a:r>
            <a:r>
              <a:rPr lang="en-US" baseline="-25000" dirty="0" err="1"/>
              <a:t>t</a:t>
            </a:r>
            <a:r>
              <a:rPr lang="en-US" dirty="0"/>
              <a:t> = F(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651444" y="3636300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 smtClean="0"/>
              <a:t>Plant Model</a:t>
            </a:r>
            <a:endParaRPr lang="en-US" dirty="0"/>
          </a:p>
        </p:txBody>
      </p:sp>
      <p:cxnSp>
        <p:nvCxnSpPr>
          <p:cNvPr id="19" name="Elbow Connector 18"/>
          <p:cNvCxnSpPr/>
          <p:nvPr/>
        </p:nvCxnSpPr>
        <p:spPr>
          <a:xfrm flipH="1">
            <a:off x="5421623" y="3913703"/>
            <a:ext cx="1593971" cy="12700"/>
          </a:xfrm>
          <a:prstGeom prst="bentConnector5">
            <a:avLst>
              <a:gd name="adj1" fmla="val -14342"/>
              <a:gd name="adj2" fmla="val 2395953"/>
              <a:gd name="adj3" fmla="val 114342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302784" y="4200008"/>
            <a:ext cx="71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t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32168" y="5542841"/>
            <a:ext cx="1536767" cy="620901"/>
          </a:xfrm>
          <a:prstGeom prst="rect">
            <a:avLst/>
          </a:prstGeom>
          <a:noFill/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435249" y="5650378"/>
            <a:ext cx="13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dirty="0" smtClean="0"/>
              <a:t>Sensor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359419" y="3278760"/>
            <a:ext cx="45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</a:t>
            </a:r>
            <a:r>
              <a:rPr lang="en-US" baseline="-25000" dirty="0" smtClean="0"/>
              <a:t>t</a:t>
            </a:r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1738477" y="3533218"/>
            <a:ext cx="468528" cy="468528"/>
          </a:xfrm>
          <a:prstGeom prst="ellipse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1220644" y="3771919"/>
            <a:ext cx="509960" cy="760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endCxn id="21" idx="3"/>
          </p:cNvCxnSpPr>
          <p:nvPr/>
        </p:nvCxnSpPr>
        <p:spPr>
          <a:xfrm rot="5400000">
            <a:off x="5867873" y="3768530"/>
            <a:ext cx="2085824" cy="2083700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rot="10800000">
            <a:off x="1454894" y="3804456"/>
            <a:ext cx="2877275" cy="2098153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061" y="1445186"/>
            <a:ext cx="1458656" cy="116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570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458466" y="4488862"/>
            <a:ext cx="3952709" cy="1577428"/>
          </a:xfrm>
          <a:prstGeom prst="rect">
            <a:avLst/>
          </a:prstGeom>
          <a:solidFill>
            <a:srgbClr val="F7D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446472" name="Rectangle 8"/>
          <p:cNvSpPr>
            <a:spLocks noChangeArrowheads="1"/>
          </p:cNvSpPr>
          <p:nvPr/>
        </p:nvSpPr>
        <p:spPr bwMode="auto">
          <a:xfrm>
            <a:off x="4841875" y="2687523"/>
            <a:ext cx="4168775" cy="1897063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446471" name="Rectangle 7"/>
          <p:cNvSpPr>
            <a:spLocks noChangeArrowheads="1"/>
          </p:cNvSpPr>
          <p:nvPr/>
        </p:nvSpPr>
        <p:spPr bwMode="auto">
          <a:xfrm>
            <a:off x="439738" y="1111136"/>
            <a:ext cx="3997325" cy="3200400"/>
          </a:xfrm>
          <a:prstGeom prst="rect">
            <a:avLst/>
          </a:prstGeom>
          <a:solidFill>
            <a:srgbClr val="FF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446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cs typeface="+mj-cs"/>
              </a:rPr>
              <a:t>Topics Covered</a:t>
            </a:r>
          </a:p>
        </p:txBody>
      </p:sp>
      <p:sp>
        <p:nvSpPr>
          <p:cNvPr id="446468" name="Rectangle 4"/>
          <p:cNvSpPr>
            <a:spLocks noChangeArrowheads="1"/>
          </p:cNvSpPr>
          <p:nvPr/>
        </p:nvSpPr>
        <p:spPr bwMode="auto">
          <a:xfrm>
            <a:off x="4841875" y="1119073"/>
            <a:ext cx="4168775" cy="1358900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446469" name="Text Box 5"/>
          <p:cNvSpPr txBox="1">
            <a:spLocks noChangeArrowheads="1"/>
          </p:cNvSpPr>
          <p:nvPr/>
        </p:nvSpPr>
        <p:spPr bwMode="auto">
          <a:xfrm>
            <a:off x="4857750" y="1138123"/>
            <a:ext cx="4057650" cy="3478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  <a:defRPr/>
            </a:pPr>
            <a:r>
              <a:rPr lang="en-US" sz="2000" dirty="0">
                <a:cs typeface="+mn-cs"/>
              </a:rPr>
              <a:t> Basic Concurrency</a:t>
            </a:r>
          </a:p>
          <a:p>
            <a:pPr>
              <a:buFontTx/>
              <a:buChar char="•"/>
              <a:defRPr/>
            </a:pPr>
            <a:r>
              <a:rPr lang="en-US" sz="2000" dirty="0">
                <a:cs typeface="+mn-cs"/>
              </a:rPr>
              <a:t> Processes and CPU Scheduling </a:t>
            </a:r>
          </a:p>
          <a:p>
            <a:pPr>
              <a:buFontTx/>
              <a:buChar char="•"/>
              <a:defRPr/>
            </a:pPr>
            <a:r>
              <a:rPr lang="en-US" sz="2000" dirty="0">
                <a:cs typeface="+mn-cs"/>
              </a:rPr>
              <a:t> Mutual Exclusion, Deadlock</a:t>
            </a:r>
          </a:p>
          <a:p>
            <a:pPr>
              <a:buFontTx/>
              <a:buChar char="•"/>
              <a:defRPr/>
            </a:pPr>
            <a:r>
              <a:rPr lang="en-US" sz="2000" dirty="0">
                <a:cs typeface="+mn-cs"/>
              </a:rPr>
              <a:t> Semaphores</a:t>
            </a:r>
          </a:p>
          <a:p>
            <a:pPr>
              <a:buFontTx/>
              <a:buChar char="•"/>
              <a:defRPr/>
            </a:pPr>
            <a:endParaRPr lang="en-US" sz="2000" dirty="0">
              <a:cs typeface="+mn-cs"/>
            </a:endParaRPr>
          </a:p>
          <a:p>
            <a:pPr>
              <a:buFontTx/>
              <a:buChar char="•"/>
              <a:defRPr/>
            </a:pPr>
            <a:r>
              <a:rPr lang="en-US" sz="2000" dirty="0">
                <a:cs typeface="+mn-cs"/>
              </a:rPr>
              <a:t> Real-Time Resource Management</a:t>
            </a:r>
          </a:p>
          <a:p>
            <a:pPr>
              <a:buFontTx/>
              <a:buChar char="•"/>
              <a:defRPr/>
            </a:pPr>
            <a:r>
              <a:rPr lang="en-US" sz="2000" dirty="0">
                <a:cs typeface="+mn-cs"/>
              </a:rPr>
              <a:t> Scheduling algorithms</a:t>
            </a:r>
          </a:p>
          <a:p>
            <a:pPr>
              <a:buFontTx/>
              <a:buChar char="•"/>
              <a:defRPr/>
            </a:pPr>
            <a:r>
              <a:rPr lang="en-US" sz="2000" dirty="0">
                <a:cs typeface="+mn-cs"/>
              </a:rPr>
              <a:t> Task Synchronization</a:t>
            </a:r>
          </a:p>
          <a:p>
            <a:pPr>
              <a:buFontTx/>
              <a:buChar char="•"/>
              <a:defRPr/>
            </a:pPr>
            <a:r>
              <a:rPr lang="en-US" sz="2000" dirty="0">
                <a:cs typeface="+mn-cs"/>
              </a:rPr>
              <a:t> UB test &amp; RT test</a:t>
            </a:r>
          </a:p>
          <a:p>
            <a:pPr>
              <a:buFontTx/>
              <a:buChar char="•"/>
              <a:defRPr/>
            </a:pPr>
            <a:r>
              <a:rPr lang="en-US" sz="2000" dirty="0">
                <a:cs typeface="+mn-cs"/>
              </a:rPr>
              <a:t> Priority Inversion</a:t>
            </a:r>
          </a:p>
          <a:p>
            <a:pPr>
              <a:buFontTx/>
              <a:buChar char="•"/>
              <a:defRPr/>
            </a:pPr>
            <a:r>
              <a:rPr lang="en-US" sz="2000" dirty="0"/>
              <a:t> Memory Management, MPU, MMU </a:t>
            </a:r>
            <a:endParaRPr lang="en-US" sz="2000" dirty="0">
              <a:cs typeface="+mn-cs"/>
            </a:endParaRPr>
          </a:p>
        </p:txBody>
      </p:sp>
      <p:sp>
        <p:nvSpPr>
          <p:cNvPr id="446470" name="Text Box 6"/>
          <p:cNvSpPr txBox="1">
            <a:spLocks noChangeArrowheads="1"/>
          </p:cNvSpPr>
          <p:nvPr/>
        </p:nvSpPr>
        <p:spPr bwMode="auto">
          <a:xfrm>
            <a:off x="0" y="1138123"/>
            <a:ext cx="4292600" cy="3170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What are embedded systems?</a:t>
            </a:r>
          </a:p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ARM architecture</a:t>
            </a:r>
          </a:p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System Calls (SWIs)</a:t>
            </a:r>
          </a:p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Program Loading/Linking</a:t>
            </a:r>
          </a:p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Code Optimization</a:t>
            </a:r>
          </a:p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Serial Communications</a:t>
            </a:r>
          </a:p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Interrupts, Exceptions</a:t>
            </a:r>
          </a:p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Memory-Mapped I/O</a:t>
            </a:r>
          </a:p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ARM Assembly Language</a:t>
            </a:r>
          </a:p>
          <a:p>
            <a:pPr lvl="1">
              <a:buFontTx/>
              <a:buChar char="•"/>
              <a:defRPr/>
            </a:pPr>
            <a:r>
              <a:rPr lang="en-US" sz="2000" dirty="0">
                <a:cs typeface="+mn-cs"/>
              </a:rPr>
              <a:t> Combining Assembly and C</a:t>
            </a:r>
          </a:p>
        </p:txBody>
      </p:sp>
      <p:sp>
        <p:nvSpPr>
          <p:cNvPr id="446474" name="Text Box 10"/>
          <p:cNvSpPr txBox="1">
            <a:spLocks noChangeArrowheads="1"/>
          </p:cNvSpPr>
          <p:nvPr/>
        </p:nvSpPr>
        <p:spPr bwMode="auto">
          <a:xfrm>
            <a:off x="4644568" y="5142902"/>
            <a:ext cx="402382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1" i="1" dirty="0">
                <a:solidFill>
                  <a:srgbClr val="990000"/>
                </a:solidFill>
                <a:cs typeface="+mn-cs"/>
              </a:rPr>
              <a:t>We covered a wide spectrum.</a:t>
            </a:r>
          </a:p>
        </p:txBody>
      </p:sp>
      <p:sp>
        <p:nvSpPr>
          <p:cNvPr id="2" name="Rectangle 1"/>
          <p:cNvSpPr/>
          <p:nvPr/>
        </p:nvSpPr>
        <p:spPr>
          <a:xfrm>
            <a:off x="247502" y="4431466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buFontTx/>
              <a:buChar char="•"/>
              <a:defRPr/>
            </a:pPr>
            <a:r>
              <a:rPr lang="en-US" sz="2000" dirty="0"/>
              <a:t> </a:t>
            </a:r>
            <a:r>
              <a:rPr lang="en-US" sz="2000" dirty="0" smtClean="0"/>
              <a:t>RT Communication</a:t>
            </a:r>
          </a:p>
          <a:p>
            <a:pPr lvl="1">
              <a:buFontTx/>
              <a:buChar char="•"/>
              <a:defRPr/>
            </a:pPr>
            <a:r>
              <a:rPr lang="en-US" sz="2000" dirty="0" smtClean="0"/>
              <a:t>Multicore</a:t>
            </a:r>
          </a:p>
          <a:p>
            <a:pPr lvl="1">
              <a:buFontTx/>
              <a:buChar char="•"/>
              <a:defRPr/>
            </a:pPr>
            <a:r>
              <a:rPr lang="en-US" sz="2000" dirty="0" smtClean="0"/>
              <a:t>Energy</a:t>
            </a:r>
          </a:p>
          <a:p>
            <a:pPr lvl="1">
              <a:buFontTx/>
              <a:buChar char="•"/>
              <a:defRPr/>
            </a:pPr>
            <a:r>
              <a:rPr lang="en-US" sz="2000" dirty="0" smtClean="0"/>
              <a:t>Wireless</a:t>
            </a:r>
          </a:p>
          <a:p>
            <a:pPr lvl="1">
              <a:buFontTx/>
              <a:buChar char="•"/>
              <a:defRPr/>
            </a:pPr>
            <a:r>
              <a:rPr lang="en-US" sz="2000" dirty="0" smtClean="0"/>
              <a:t>Controls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97350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Finally…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Best news yet, the course is almost over!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536" y="2740692"/>
            <a:ext cx="3894725" cy="292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89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18-648 Preview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Dive Deep into Linux Kernel Hacking</a:t>
            </a:r>
          </a:p>
          <a:p>
            <a:pPr lvl="1"/>
            <a:r>
              <a:rPr lang="en-US" dirty="0" smtClean="0"/>
              <a:t>Pickup from Lab 4</a:t>
            </a:r>
          </a:p>
          <a:p>
            <a:pPr lvl="1"/>
            <a:r>
              <a:rPr lang="en-US" dirty="0" smtClean="0"/>
              <a:t>Make Linux an RTOS</a:t>
            </a:r>
          </a:p>
          <a:p>
            <a:pPr lvl="1"/>
            <a:r>
              <a:rPr lang="en-US" dirty="0" smtClean="0"/>
              <a:t>Nexus Tablet Hacking</a:t>
            </a:r>
          </a:p>
          <a:p>
            <a:pPr lvl="1"/>
            <a:r>
              <a:rPr lang="en-US" dirty="0" smtClean="0"/>
              <a:t>Lots of coding</a:t>
            </a:r>
          </a:p>
          <a:p>
            <a:pPr lvl="1"/>
            <a:endParaRPr lang="en-US" dirty="0"/>
          </a:p>
          <a:p>
            <a:r>
              <a:rPr lang="en-US" dirty="0" smtClean="0"/>
              <a:t>Learn to PROVE why RMS works</a:t>
            </a:r>
          </a:p>
          <a:p>
            <a:endParaRPr lang="en-US" dirty="0"/>
          </a:p>
          <a:p>
            <a:r>
              <a:rPr lang="en-US" dirty="0" smtClean="0"/>
              <a:t>Take on the multi-core challenge</a:t>
            </a:r>
          </a:p>
          <a:p>
            <a:pPr lvl="1"/>
            <a:r>
              <a:rPr lang="en-US" dirty="0" smtClean="0"/>
              <a:t>Look at different real-time algorithms for global and partitioned scheduling</a:t>
            </a:r>
          </a:p>
          <a:p>
            <a:pPr lvl="1"/>
            <a:r>
              <a:rPr lang="en-US" dirty="0" smtClean="0"/>
              <a:t>Learn about how to manage DVFS with RT constraints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68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18-549 Preview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1600" dirty="0"/>
              <a:t>Course Organization</a:t>
            </a:r>
          </a:p>
          <a:p>
            <a:pPr lvl="1">
              <a:defRPr/>
            </a:pPr>
            <a:r>
              <a:rPr lang="en-US" sz="1400" dirty="0" smtClean="0"/>
              <a:t>Few Labs (one to teach you PCB design)</a:t>
            </a:r>
            <a:endParaRPr lang="en-US" sz="1400" dirty="0"/>
          </a:p>
          <a:p>
            <a:pPr lvl="1">
              <a:defRPr/>
            </a:pPr>
            <a:r>
              <a:rPr lang="en-US" sz="1400" dirty="0"/>
              <a:t>NO mid-term exam</a:t>
            </a:r>
          </a:p>
          <a:p>
            <a:pPr lvl="1">
              <a:defRPr/>
            </a:pPr>
            <a:r>
              <a:rPr lang="en-US" sz="1400" dirty="0"/>
              <a:t>NO final exam </a:t>
            </a:r>
          </a:p>
          <a:p>
            <a:pPr lvl="1">
              <a:defRPr/>
            </a:pPr>
            <a:r>
              <a:rPr lang="en-US" sz="1400" dirty="0"/>
              <a:t>Assignments: Design </a:t>
            </a:r>
            <a:r>
              <a:rPr lang="en-US" sz="1400" dirty="0" smtClean="0"/>
              <a:t>reviews and project reports</a:t>
            </a:r>
            <a:endParaRPr lang="en-US" sz="1400" dirty="0"/>
          </a:p>
          <a:p>
            <a:pPr lvl="1">
              <a:defRPr/>
            </a:pPr>
            <a:r>
              <a:rPr lang="en-US" sz="1400" dirty="0"/>
              <a:t>Project – team-based and focus of the course </a:t>
            </a:r>
          </a:p>
          <a:p>
            <a:pPr>
              <a:defRPr/>
            </a:pPr>
            <a:r>
              <a:rPr lang="en-US" sz="1600" dirty="0"/>
              <a:t>Think of a </a:t>
            </a:r>
            <a:r>
              <a:rPr lang="en-US" sz="1600" dirty="0">
                <a:solidFill>
                  <a:srgbClr val="0000FF"/>
                </a:solidFill>
              </a:rPr>
              <a:t>field-demo</a:t>
            </a:r>
            <a:r>
              <a:rPr lang="en-US" sz="1600" dirty="0"/>
              <a:t> scenario that you will be able to show me</a:t>
            </a:r>
          </a:p>
          <a:p>
            <a:pPr lvl="1">
              <a:defRPr/>
            </a:pPr>
            <a:r>
              <a:rPr lang="en-US" sz="1400" dirty="0"/>
              <a:t>What would you put into a five-minute video clip to pitch your solution? </a:t>
            </a:r>
          </a:p>
          <a:p>
            <a:pPr>
              <a:defRPr/>
            </a:pPr>
            <a:r>
              <a:rPr lang="en-US" sz="1600" dirty="0"/>
              <a:t>Even better if you can think of a </a:t>
            </a:r>
            <a:r>
              <a:rPr lang="ja-JP" altLang="en-US" sz="1600" dirty="0">
                <a:solidFill>
                  <a:srgbClr val="0000FF"/>
                </a:solidFill>
              </a:rPr>
              <a:t>“</a:t>
            </a:r>
            <a:r>
              <a:rPr lang="en-US" sz="1600" dirty="0">
                <a:solidFill>
                  <a:srgbClr val="0000FF"/>
                </a:solidFill>
              </a:rPr>
              <a:t>Before</a:t>
            </a:r>
            <a:r>
              <a:rPr lang="ja-JP" altLang="en-US" sz="1600" dirty="0">
                <a:solidFill>
                  <a:srgbClr val="0000FF"/>
                </a:solidFill>
              </a:rPr>
              <a:t>”</a:t>
            </a:r>
            <a:r>
              <a:rPr lang="en-US" sz="1600" dirty="0"/>
              <a:t> and </a:t>
            </a:r>
            <a:r>
              <a:rPr lang="ja-JP" altLang="en-US" sz="1600" dirty="0">
                <a:solidFill>
                  <a:srgbClr val="0000FF"/>
                </a:solidFill>
              </a:rPr>
              <a:t>“</a:t>
            </a:r>
            <a:r>
              <a:rPr lang="en-US" sz="1600" dirty="0">
                <a:solidFill>
                  <a:srgbClr val="0000FF"/>
                </a:solidFill>
              </a:rPr>
              <a:t>After</a:t>
            </a:r>
            <a:r>
              <a:rPr lang="ja-JP" altLang="en-US" sz="1600" dirty="0">
                <a:solidFill>
                  <a:srgbClr val="0000FF"/>
                </a:solidFill>
              </a:rPr>
              <a:t>”</a:t>
            </a:r>
            <a:r>
              <a:rPr lang="en-US" sz="1600" dirty="0"/>
              <a:t> scenario </a:t>
            </a:r>
          </a:p>
          <a:p>
            <a:pPr lvl="1">
              <a:defRPr/>
            </a:pPr>
            <a:r>
              <a:rPr lang="en-US" sz="1400" dirty="0"/>
              <a:t>How do people do things without your solution now</a:t>
            </a:r>
            <a:r>
              <a:rPr lang="en-US" sz="1400" dirty="0" smtClean="0"/>
              <a:t>?</a:t>
            </a:r>
            <a:endParaRPr lang="en-US" sz="1400" dirty="0"/>
          </a:p>
          <a:p>
            <a:pPr>
              <a:defRPr/>
            </a:pPr>
            <a:r>
              <a:rPr lang="en-US" sz="1600" dirty="0"/>
              <a:t>Important to have done a </a:t>
            </a:r>
            <a:r>
              <a:rPr lang="en-US" sz="1600" dirty="0">
                <a:solidFill>
                  <a:srgbClr val="0000FF"/>
                </a:solidFill>
              </a:rPr>
              <a:t>competitive analysis</a:t>
            </a:r>
          </a:p>
          <a:p>
            <a:pPr lvl="1">
              <a:defRPr/>
            </a:pPr>
            <a:r>
              <a:rPr lang="en-US" sz="1400" dirty="0"/>
              <a:t>What</a:t>
            </a:r>
            <a:r>
              <a:rPr lang="ja-JP" altLang="en-US" sz="1400" dirty="0"/>
              <a:t>’</a:t>
            </a:r>
            <a:r>
              <a:rPr lang="en-US" sz="1400" dirty="0"/>
              <a:t>s out there that competes with your solution?</a:t>
            </a:r>
          </a:p>
          <a:p>
            <a:pPr lvl="1">
              <a:defRPr/>
            </a:pPr>
            <a:r>
              <a:rPr lang="en-US" sz="1400" dirty="0"/>
              <a:t>Why is your solution any better or different? </a:t>
            </a:r>
          </a:p>
          <a:p>
            <a:pPr>
              <a:defRPr/>
            </a:pPr>
            <a:r>
              <a:rPr lang="en-US" sz="1800" dirty="0"/>
              <a:t>Talk to me NOW!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5" name="Picture 4" descr="capsto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t="3517" r="3125" b="6030"/>
          <a:stretch>
            <a:fillRect/>
          </a:stretch>
        </p:blipFill>
        <p:spPr bwMode="auto">
          <a:xfrm>
            <a:off x="5547910" y="3567654"/>
            <a:ext cx="3429000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5017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Administrivia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 smtClean="0"/>
              <a:t>Lab </a:t>
            </a:r>
            <a:r>
              <a:rPr lang="en-US" sz="1600" dirty="0" smtClean="0"/>
              <a:t>4 Due Tonight</a:t>
            </a:r>
          </a:p>
          <a:p>
            <a:pPr lvl="1"/>
            <a:r>
              <a:rPr lang="en-US" sz="1400" dirty="0" smtClean="0"/>
              <a:t>Get checked off with demos during office hours</a:t>
            </a:r>
            <a:endParaRPr lang="en-US" sz="1400" dirty="0"/>
          </a:p>
          <a:p>
            <a:pPr lvl="1"/>
            <a:endParaRPr lang="en-US" sz="1400" baseline="30000" dirty="0" smtClean="0"/>
          </a:p>
          <a:p>
            <a:r>
              <a:rPr lang="en-US" sz="1600" dirty="0">
                <a:cs typeface="Arial"/>
              </a:rPr>
              <a:t>Equipment Turn-in</a:t>
            </a:r>
          </a:p>
          <a:p>
            <a:pPr lvl="1"/>
            <a:r>
              <a:rPr lang="en-US" sz="1400" dirty="0">
                <a:cs typeface="Arial"/>
              </a:rPr>
              <a:t>During Office Hours</a:t>
            </a:r>
          </a:p>
          <a:p>
            <a:pPr lvl="1"/>
            <a:r>
              <a:rPr lang="en-US" sz="1400" dirty="0">
                <a:cs typeface="Arial"/>
              </a:rPr>
              <a:t>Please Return:</a:t>
            </a:r>
          </a:p>
          <a:p>
            <a:pPr lvl="2"/>
            <a:r>
              <a:rPr lang="en-US" sz="1400" dirty="0" err="1">
                <a:cs typeface="Arial"/>
              </a:rPr>
              <a:t>Rpi</a:t>
            </a:r>
            <a:endParaRPr lang="en-US" sz="1400" dirty="0">
              <a:cs typeface="Arial"/>
            </a:endParaRPr>
          </a:p>
          <a:p>
            <a:pPr lvl="2"/>
            <a:r>
              <a:rPr lang="en-US" sz="1400" dirty="0">
                <a:cs typeface="Arial"/>
              </a:rPr>
              <a:t>USB Cable</a:t>
            </a:r>
          </a:p>
          <a:p>
            <a:pPr lvl="2"/>
            <a:r>
              <a:rPr lang="en-US" sz="1400" dirty="0" err="1">
                <a:cs typeface="Arial"/>
              </a:rPr>
              <a:t>Rpi</a:t>
            </a:r>
            <a:r>
              <a:rPr lang="en-US" sz="1400" dirty="0">
                <a:cs typeface="Arial"/>
              </a:rPr>
              <a:t> Case</a:t>
            </a:r>
          </a:p>
          <a:p>
            <a:pPr lvl="2"/>
            <a:r>
              <a:rPr lang="en-US" sz="1400" dirty="0">
                <a:cs typeface="Arial"/>
              </a:rPr>
              <a:t>SD Card</a:t>
            </a:r>
          </a:p>
          <a:p>
            <a:pPr lvl="2"/>
            <a:r>
              <a:rPr lang="en-US" sz="1400" dirty="0">
                <a:cs typeface="Arial"/>
              </a:rPr>
              <a:t>USB SD Card Reader</a:t>
            </a:r>
          </a:p>
          <a:p>
            <a:pPr lvl="2"/>
            <a:r>
              <a:rPr lang="en-US" sz="1400" dirty="0">
                <a:cs typeface="Arial"/>
              </a:rPr>
              <a:t>Stand-off Kit</a:t>
            </a:r>
          </a:p>
          <a:p>
            <a:pPr marL="0" indent="0">
              <a:buNone/>
            </a:pPr>
            <a:endParaRPr lang="en-US" sz="1600" baseline="30000" dirty="0" smtClean="0"/>
          </a:p>
          <a:p>
            <a:r>
              <a:rPr lang="en-US" sz="1600" dirty="0" smtClean="0"/>
              <a:t>Final Exam </a:t>
            </a:r>
            <a:r>
              <a:rPr lang="en-US" sz="1600" dirty="0" smtClean="0"/>
              <a:t>on </a:t>
            </a:r>
            <a:r>
              <a:rPr lang="en-US" sz="1600" dirty="0" smtClean="0"/>
              <a:t>Monday December 14</a:t>
            </a:r>
            <a:r>
              <a:rPr lang="en-US" sz="1600" baseline="30000" dirty="0" smtClean="0"/>
              <a:t>th</a:t>
            </a:r>
            <a:r>
              <a:rPr lang="en-US" sz="1600" dirty="0" smtClean="0"/>
              <a:t> (8:30-11:30) WEH 7500</a:t>
            </a:r>
            <a:endParaRPr lang="en-US" sz="1600" dirty="0" smtClean="0"/>
          </a:p>
          <a:p>
            <a:pPr lvl="1"/>
            <a:r>
              <a:rPr lang="en-US" sz="1400" dirty="0" smtClean="0"/>
              <a:t>Open book / note</a:t>
            </a:r>
          </a:p>
          <a:p>
            <a:pPr lvl="1"/>
            <a:r>
              <a:rPr lang="en-US" sz="1400" dirty="0" smtClean="0"/>
              <a:t>Will cover everything from lecture up to this point</a:t>
            </a:r>
          </a:p>
          <a:p>
            <a:pPr lvl="1"/>
            <a:r>
              <a:rPr lang="en-US" sz="1400" dirty="0" smtClean="0"/>
              <a:t>We will hit some highlights </a:t>
            </a:r>
            <a:r>
              <a:rPr lang="en-US" sz="1400" dirty="0" smtClean="0"/>
              <a:t>Wednesday</a:t>
            </a:r>
          </a:p>
          <a:p>
            <a:pPr lvl="1"/>
            <a:endParaRPr lang="en-US" sz="1400" dirty="0"/>
          </a:p>
          <a:p>
            <a:r>
              <a:rPr lang="en-US" sz="1600" dirty="0" smtClean="0"/>
              <a:t>Redemption lab due Midnight on the 14th</a:t>
            </a:r>
            <a:endParaRPr lang="en-US" sz="1600" dirty="0" smtClean="0"/>
          </a:p>
          <a:p>
            <a:endParaRPr lang="en-US" sz="1400" dirty="0" smtClean="0"/>
          </a:p>
          <a:p>
            <a:endParaRPr lang="en-US" sz="1400" dirty="0" smtClean="0"/>
          </a:p>
          <a:p>
            <a:pPr marL="457200" lvl="1" indent="0">
              <a:buNone/>
            </a:pPr>
            <a:endParaRPr lang="en-US" sz="1400" dirty="0" smtClean="0"/>
          </a:p>
          <a:p>
            <a:pPr marL="457200" lvl="1" indent="0">
              <a:buNone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7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(DE) Buggy Board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99" y="1483260"/>
            <a:ext cx="4478012" cy="2400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149" b="16175"/>
          <a:stretch/>
        </p:blipFill>
        <p:spPr>
          <a:xfrm>
            <a:off x="3609144" y="3977346"/>
            <a:ext cx="5534856" cy="251875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8007" y="916623"/>
            <a:ext cx="90259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www.ece.cmu.edu</a:t>
            </a:r>
            <a:r>
              <a:rPr lang="en-US" dirty="0"/>
              <a:t>/~ece549/spring15/team01/website/</a:t>
            </a:r>
          </a:p>
        </p:txBody>
      </p:sp>
    </p:spTree>
    <p:extLst>
      <p:ext uri="{BB962C8B-B14F-4D97-AF65-F5344CB8AC3E}">
        <p14:creationId xmlns:p14="http://schemas.microsoft.com/office/powerpoint/2010/main" val="1482244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Enlighten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8137" y="933334"/>
            <a:ext cx="84077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www.ece.cmu.edu</a:t>
            </a:r>
            <a:r>
              <a:rPr lang="en-US" dirty="0"/>
              <a:t>/~ece549/spring15/team10/website/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10316"/>
          <a:stretch/>
        </p:blipFill>
        <p:spPr>
          <a:xfrm>
            <a:off x="568105" y="1305441"/>
            <a:ext cx="8024497" cy="49446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4187" t="27292" r="17594" b="20804"/>
          <a:stretch/>
        </p:blipFill>
        <p:spPr>
          <a:xfrm>
            <a:off x="5480552" y="2105655"/>
            <a:ext cx="3508890" cy="35595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33623" t="20469" r="2969" b="33231"/>
          <a:stretch/>
        </p:blipFill>
        <p:spPr>
          <a:xfrm>
            <a:off x="350889" y="2473310"/>
            <a:ext cx="4795483" cy="262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46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Pianissimo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14846" y="866488"/>
            <a:ext cx="76057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www.ece.cmu.edu</a:t>
            </a:r>
            <a:r>
              <a:rPr lang="en-US" dirty="0"/>
              <a:t>/~ece549/spring15/team12/website/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6902"/>
            <a:ext cx="9144000" cy="536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803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Scanner Dude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31554" y="883200"/>
            <a:ext cx="9193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www.ece.cmu.edu</a:t>
            </a:r>
            <a:r>
              <a:rPr lang="en-US" dirty="0"/>
              <a:t>/~ece549/spring15/team19/website/</a:t>
            </a:r>
            <a:r>
              <a:rPr lang="en-US" dirty="0" err="1"/>
              <a:t>progress.html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49" y="1672465"/>
            <a:ext cx="4934423" cy="4003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14153"/>
          <a:stretch/>
        </p:blipFill>
        <p:spPr>
          <a:xfrm>
            <a:off x="5401184" y="1773322"/>
            <a:ext cx="3471295" cy="18009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r="19201"/>
          <a:stretch/>
        </p:blipFill>
        <p:spPr>
          <a:xfrm>
            <a:off x="5427820" y="3657714"/>
            <a:ext cx="3508182" cy="190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833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 bwMode="auto">
          <a:xfrm>
            <a:off x="440491" y="259923"/>
            <a:ext cx="82296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19063" indent="-119063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1pPr>
            <a:lvl2pPr marL="119063" indent="-119063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itchFamily="34" charset="0"/>
              </a:defRPr>
            </a:lvl2pPr>
            <a:lvl3pPr marL="119063" indent="-119063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itchFamily="34" charset="0"/>
              </a:defRPr>
            </a:lvl3pPr>
            <a:lvl4pPr marL="119063" indent="-119063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itchFamily="34" charset="0"/>
              </a:defRPr>
            </a:lvl4pPr>
            <a:lvl5pPr marL="119063" indent="-119063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itchFamily="34" charset="0"/>
              </a:defRPr>
            </a:lvl5pPr>
            <a:lvl6pPr marL="576263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itchFamily="34" charset="0"/>
              </a:defRPr>
            </a:lvl6pPr>
            <a:lvl7pPr marL="1033463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itchFamily="34" charset="0"/>
              </a:defRPr>
            </a:lvl7pPr>
            <a:lvl8pPr marL="1490663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itchFamily="34" charset="0"/>
              </a:defRPr>
            </a:lvl8pPr>
            <a:lvl9pPr marL="1947863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Arial Narrow" pitchFamily="34" charset="0"/>
              </a:defRPr>
            </a:lvl9pPr>
          </a:lstStyle>
          <a:p>
            <a:r>
              <a:rPr lang="en-US" sz="3200" dirty="0" smtClean="0">
                <a:latin typeface="Arial" charset="0"/>
              </a:rPr>
              <a:t>Embedded Systems Careers</a:t>
            </a:r>
            <a:endParaRPr lang="en-US" sz="3200" dirty="0"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8895" y="1286030"/>
            <a:ext cx="1600200" cy="6791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88" y="2148924"/>
            <a:ext cx="3690693" cy="8864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7201" y="1239270"/>
            <a:ext cx="1447800" cy="12503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7922" y="2772039"/>
            <a:ext cx="1143000" cy="1143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287" y="4432628"/>
            <a:ext cx="3147487" cy="6885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0287" y="2879341"/>
            <a:ext cx="2032000" cy="977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3429" y="4226670"/>
            <a:ext cx="1737493" cy="8207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7490" y="3893590"/>
            <a:ext cx="1504424" cy="11268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7490" y="2900564"/>
            <a:ext cx="1473200" cy="74829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67600" y="4973956"/>
            <a:ext cx="1079500" cy="70927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5865" y="5067533"/>
            <a:ext cx="823963" cy="96261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5706" y="5319604"/>
            <a:ext cx="2092241" cy="69382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27176" y="2934242"/>
            <a:ext cx="1892300" cy="63375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22672" y="1743856"/>
            <a:ext cx="1768928" cy="9906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5446" y="5264208"/>
            <a:ext cx="2273326" cy="63372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418796" y="758418"/>
            <a:ext cx="1725204" cy="86260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30900" y="1237888"/>
            <a:ext cx="1447800" cy="81076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63778" y="3610638"/>
            <a:ext cx="1498600" cy="67480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5900" y="3866599"/>
            <a:ext cx="1600200" cy="34397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499504" y="877594"/>
            <a:ext cx="1735027" cy="14648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433747" y="5516651"/>
            <a:ext cx="1409323" cy="56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534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Doing Research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079500"/>
            <a:ext cx="8686800" cy="5046663"/>
          </a:xfrm>
        </p:spPr>
        <p:txBody>
          <a:bodyPr/>
          <a:lstStyle/>
          <a:p>
            <a:r>
              <a:rPr lang="en-US" dirty="0" smtClean="0"/>
              <a:t>Can undergrads get involved in research projects?</a:t>
            </a:r>
          </a:p>
          <a:p>
            <a:pPr lvl="1"/>
            <a:r>
              <a:rPr lang="en-US" dirty="0" smtClean="0"/>
              <a:t>ABSOLUTELY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Why should I do research?</a:t>
            </a:r>
          </a:p>
          <a:p>
            <a:pPr lvl="1"/>
            <a:r>
              <a:rPr lang="en-US" dirty="0" smtClean="0"/>
              <a:t>I’m thinking of graduate school, but I don’t know</a:t>
            </a:r>
          </a:p>
          <a:p>
            <a:pPr lvl="1"/>
            <a:r>
              <a:rPr lang="en-US" dirty="0" smtClean="0"/>
              <a:t>I’m thinking of graduate school FOR SURE</a:t>
            </a:r>
          </a:p>
          <a:p>
            <a:pPr lvl="1"/>
            <a:r>
              <a:rPr lang="en-US" dirty="0" smtClean="0"/>
              <a:t>I think classes are BS and want to get my hands dirty with something real</a:t>
            </a:r>
          </a:p>
          <a:p>
            <a:pPr lvl="1"/>
            <a:endParaRPr lang="en-US" dirty="0"/>
          </a:p>
          <a:p>
            <a:r>
              <a:rPr lang="en-US" dirty="0" smtClean="0"/>
              <a:t>How do I get involved?</a:t>
            </a:r>
          </a:p>
          <a:p>
            <a:pPr lvl="1"/>
            <a:r>
              <a:rPr lang="en-US" dirty="0" smtClean="0"/>
              <a:t>Reach out to faculty in the space (a couple of times)</a:t>
            </a:r>
          </a:p>
          <a:p>
            <a:pPr lvl="1"/>
            <a:r>
              <a:rPr lang="en-US" dirty="0" smtClean="0"/>
              <a:t>Talk to graduate students in various groups and ask them about what they are doing…</a:t>
            </a:r>
          </a:p>
          <a:p>
            <a:pPr lvl="1"/>
            <a:r>
              <a:rPr lang="en-US" dirty="0" smtClean="0"/>
              <a:t>The best time is right after finals…</a:t>
            </a:r>
          </a:p>
          <a:p>
            <a:pPr lvl="2"/>
            <a:r>
              <a:rPr lang="en-US" dirty="0" smtClean="0"/>
              <a:t>Second best time is the start of the next semester</a:t>
            </a:r>
          </a:p>
          <a:p>
            <a:pPr lvl="1"/>
            <a:r>
              <a:rPr lang="en-US" dirty="0" smtClean="0"/>
              <a:t>You can usually get credit or even pay depending on the project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864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Wednesday’s Class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Final Exam Review</a:t>
            </a:r>
          </a:p>
          <a:p>
            <a:pPr lvl="1"/>
            <a:r>
              <a:rPr lang="en-US" dirty="0" smtClean="0"/>
              <a:t>We will highlight high points to study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Problems</a:t>
            </a:r>
          </a:p>
          <a:p>
            <a:pPr lvl="1"/>
            <a:r>
              <a:rPr lang="en-US" dirty="0" smtClean="0"/>
              <a:t>We will walk through some example problems</a:t>
            </a:r>
          </a:p>
          <a:p>
            <a:pPr lvl="1"/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72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089" y="3012194"/>
            <a:ext cx="8229600" cy="534327"/>
          </a:xfrm>
        </p:spPr>
        <p:txBody>
          <a:bodyPr/>
          <a:lstStyle/>
          <a:p>
            <a:pPr algn="ctr"/>
            <a:r>
              <a:rPr lang="en-US" sz="4800" dirty="0" smtClean="0"/>
              <a:t>Thanks!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Good Luck on the Final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263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</a:t>
            </a:r>
            <a:r>
              <a:rPr lang="en-US" dirty="0" smtClean="0"/>
              <a:t>book / open note</a:t>
            </a:r>
          </a:p>
          <a:p>
            <a:r>
              <a:rPr lang="en-US" dirty="0" smtClean="0"/>
              <a:t>Bring a </a:t>
            </a:r>
            <a:r>
              <a:rPr lang="en-US" b="1" dirty="0" smtClean="0"/>
              <a:t>calculator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 electronic communication (laptop and cellphone are not allowed)</a:t>
            </a:r>
          </a:p>
          <a:p>
            <a:endParaRPr lang="en-US" dirty="0"/>
          </a:p>
          <a:p>
            <a:r>
              <a:rPr lang="en-US" dirty="0" smtClean="0"/>
              <a:t>Format</a:t>
            </a:r>
          </a:p>
          <a:p>
            <a:pPr lvl="1"/>
            <a:r>
              <a:rPr lang="en-US" dirty="0" smtClean="0"/>
              <a:t>Approximately </a:t>
            </a:r>
            <a:r>
              <a:rPr lang="en-US" dirty="0" smtClean="0"/>
              <a:t>10 </a:t>
            </a:r>
            <a:r>
              <a:rPr lang="en-US" dirty="0" smtClean="0"/>
              <a:t>questions</a:t>
            </a:r>
          </a:p>
          <a:p>
            <a:pPr lvl="1"/>
            <a:r>
              <a:rPr lang="en-US" dirty="0" smtClean="0"/>
              <a:t>Mix of multiple choice and short answers</a:t>
            </a:r>
          </a:p>
          <a:p>
            <a:endParaRPr lang="en-US" dirty="0"/>
          </a:p>
          <a:p>
            <a:r>
              <a:rPr lang="en-US" dirty="0" smtClean="0"/>
              <a:t>Comprehensive, but with a focus on </a:t>
            </a:r>
            <a:r>
              <a:rPr lang="en-US" dirty="0" smtClean="0"/>
              <a:t>the second half of the course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88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Half of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L1 	– What is embedded?</a:t>
            </a:r>
          </a:p>
          <a:p>
            <a:r>
              <a:rPr lang="en-US" dirty="0" smtClean="0"/>
              <a:t>L2 	– ARM Architecture</a:t>
            </a:r>
          </a:p>
          <a:p>
            <a:r>
              <a:rPr lang="en-US" dirty="0" smtClean="0"/>
              <a:t>L3 	– ARM ASM</a:t>
            </a:r>
          </a:p>
          <a:p>
            <a:r>
              <a:rPr lang="en-US" dirty="0" smtClean="0"/>
              <a:t>L4 	– Memory Mapped I/O</a:t>
            </a:r>
          </a:p>
          <a:p>
            <a:r>
              <a:rPr lang="en-US" dirty="0" smtClean="0"/>
              <a:t>L5 	– Serial Buses</a:t>
            </a:r>
          </a:p>
          <a:p>
            <a:r>
              <a:rPr lang="en-US" dirty="0" smtClean="0"/>
              <a:t>L6 	– Timers and Interrupts</a:t>
            </a:r>
          </a:p>
          <a:p>
            <a:r>
              <a:rPr lang="en-US" dirty="0" smtClean="0"/>
              <a:t>L7	– SWI</a:t>
            </a:r>
          </a:p>
          <a:p>
            <a:r>
              <a:rPr lang="en-US" dirty="0" smtClean="0"/>
              <a:t>L8 	– ADC and DAC</a:t>
            </a:r>
          </a:p>
          <a:p>
            <a:r>
              <a:rPr lang="en-US" dirty="0" smtClean="0"/>
              <a:t>L9 	– Transducers</a:t>
            </a:r>
          </a:p>
          <a:p>
            <a:r>
              <a:rPr lang="en-US" dirty="0" smtClean="0"/>
              <a:t>L10	</a:t>
            </a:r>
            <a:r>
              <a:rPr lang="en-US" dirty="0"/>
              <a:t>–</a:t>
            </a:r>
            <a:r>
              <a:rPr lang="en-US" dirty="0" smtClean="0"/>
              <a:t> ARM Optimization and Profiling</a:t>
            </a:r>
          </a:p>
          <a:p>
            <a:r>
              <a:rPr lang="en-US" dirty="0" smtClean="0"/>
              <a:t>L11	</a:t>
            </a:r>
            <a:r>
              <a:rPr lang="en-US" dirty="0"/>
              <a:t>–</a:t>
            </a:r>
            <a:r>
              <a:rPr lang="en-US" dirty="0" smtClean="0"/>
              <a:t> DMA and Processes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575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Half of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L13 </a:t>
            </a:r>
            <a:r>
              <a:rPr lang="en-US" dirty="0" smtClean="0"/>
              <a:t>	– </a:t>
            </a:r>
            <a:r>
              <a:rPr lang="en-US" dirty="0" smtClean="0"/>
              <a:t>Scheduling and Concurrency</a:t>
            </a:r>
            <a:endParaRPr lang="en-US" dirty="0" smtClean="0"/>
          </a:p>
          <a:p>
            <a:r>
              <a:rPr lang="en-US" dirty="0" smtClean="0"/>
              <a:t>L14 </a:t>
            </a:r>
            <a:r>
              <a:rPr lang="en-US" dirty="0" smtClean="0"/>
              <a:t>	– </a:t>
            </a:r>
            <a:r>
              <a:rPr lang="en-US" dirty="0" smtClean="0"/>
              <a:t>RT Scheduling I</a:t>
            </a:r>
            <a:endParaRPr lang="en-US" dirty="0" smtClean="0"/>
          </a:p>
          <a:p>
            <a:r>
              <a:rPr lang="en-US" dirty="0" smtClean="0"/>
              <a:t>L15 </a:t>
            </a:r>
            <a:r>
              <a:rPr lang="en-US" dirty="0" smtClean="0"/>
              <a:t>	– </a:t>
            </a:r>
            <a:r>
              <a:rPr lang="en-US" dirty="0" smtClean="0"/>
              <a:t>RT Scheduling II</a:t>
            </a:r>
            <a:endParaRPr lang="en-US" dirty="0" smtClean="0"/>
          </a:p>
          <a:p>
            <a:r>
              <a:rPr lang="en-US" dirty="0" smtClean="0"/>
              <a:t>L16 </a:t>
            </a:r>
            <a:r>
              <a:rPr lang="en-US" dirty="0" smtClean="0"/>
              <a:t>	– </a:t>
            </a:r>
            <a:r>
              <a:rPr lang="en-US" dirty="0" smtClean="0"/>
              <a:t>Memory Management</a:t>
            </a:r>
            <a:endParaRPr lang="en-US" dirty="0" smtClean="0"/>
          </a:p>
          <a:p>
            <a:r>
              <a:rPr lang="en-US" dirty="0" smtClean="0"/>
              <a:t>L17 </a:t>
            </a:r>
            <a:r>
              <a:rPr lang="en-US" dirty="0" smtClean="0"/>
              <a:t>	– </a:t>
            </a:r>
            <a:r>
              <a:rPr lang="en-US" dirty="0" smtClean="0"/>
              <a:t>RT Linux</a:t>
            </a:r>
            <a:endParaRPr lang="en-US" dirty="0" smtClean="0"/>
          </a:p>
          <a:p>
            <a:r>
              <a:rPr lang="en-US" dirty="0" smtClean="0"/>
              <a:t>L18</a:t>
            </a:r>
            <a:r>
              <a:rPr lang="en-US" dirty="0" smtClean="0"/>
              <a:t>	– </a:t>
            </a:r>
            <a:r>
              <a:rPr lang="en-US" dirty="0" smtClean="0"/>
              <a:t>Multi-Core</a:t>
            </a:r>
            <a:endParaRPr lang="en-US" dirty="0" smtClean="0"/>
          </a:p>
          <a:p>
            <a:r>
              <a:rPr lang="en-US" dirty="0" smtClean="0"/>
              <a:t>L19 </a:t>
            </a:r>
            <a:r>
              <a:rPr lang="en-US" dirty="0" smtClean="0"/>
              <a:t>	– </a:t>
            </a:r>
            <a:r>
              <a:rPr lang="en-US" dirty="0" smtClean="0"/>
              <a:t>Energy Efficiency </a:t>
            </a:r>
            <a:endParaRPr lang="en-US" dirty="0" smtClean="0"/>
          </a:p>
          <a:p>
            <a:r>
              <a:rPr lang="en-US" dirty="0" smtClean="0"/>
              <a:t>L20 </a:t>
            </a:r>
            <a:r>
              <a:rPr lang="en-US" dirty="0" smtClean="0"/>
              <a:t>	– </a:t>
            </a:r>
            <a:r>
              <a:rPr lang="en-US" dirty="0" smtClean="0"/>
              <a:t>RT Communication</a:t>
            </a:r>
            <a:endParaRPr lang="en-US" dirty="0" smtClean="0"/>
          </a:p>
          <a:p>
            <a:r>
              <a:rPr lang="en-US" dirty="0" smtClean="0"/>
              <a:t>L21</a:t>
            </a:r>
            <a:r>
              <a:rPr lang="en-US" dirty="0" smtClean="0"/>
              <a:t>	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 smtClean="0"/>
              <a:t>Wireless Communication</a:t>
            </a:r>
            <a:endParaRPr lang="en-US" dirty="0" smtClean="0"/>
          </a:p>
          <a:p>
            <a:r>
              <a:rPr lang="en-US" dirty="0" smtClean="0"/>
              <a:t>L22</a:t>
            </a:r>
            <a:r>
              <a:rPr lang="en-US" dirty="0" smtClean="0"/>
              <a:t>	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 smtClean="0"/>
              <a:t>Controls and PID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40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L13: Scheduling and Concurrency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Concurrency Primitives</a:t>
            </a:r>
          </a:p>
          <a:p>
            <a:pPr lvl="1"/>
            <a:r>
              <a:rPr lang="en-US" dirty="0" smtClean="0"/>
              <a:t>Semaphore</a:t>
            </a:r>
          </a:p>
          <a:p>
            <a:pPr lvl="1"/>
            <a:r>
              <a:rPr lang="en-US" dirty="0" err="1" smtClean="0"/>
              <a:t>Mutex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Deadlock</a:t>
            </a:r>
          </a:p>
          <a:p>
            <a:endParaRPr lang="en-US" dirty="0"/>
          </a:p>
          <a:p>
            <a:r>
              <a:rPr lang="en-US" dirty="0" smtClean="0"/>
              <a:t>Real-Time </a:t>
            </a:r>
            <a:r>
              <a:rPr lang="en-US" dirty="0" err="1" smtClean="0"/>
              <a:t>vs</a:t>
            </a:r>
            <a:r>
              <a:rPr lang="en-US" dirty="0" smtClean="0"/>
              <a:t> Non Real-Time</a:t>
            </a:r>
          </a:p>
          <a:p>
            <a:endParaRPr lang="en-US" dirty="0" smtClean="0"/>
          </a:p>
          <a:p>
            <a:r>
              <a:rPr lang="en-US" dirty="0" smtClean="0"/>
              <a:t>Priority Inversion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27" descr="3-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06726" y="4553150"/>
            <a:ext cx="3734073" cy="1479718"/>
          </a:xfrm>
          <a:prstGeom prst="rect">
            <a:avLst/>
          </a:prstGeom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 flipH="1">
            <a:off x="7071578" y="1621525"/>
            <a:ext cx="912813" cy="1562100"/>
          </a:xfrm>
          <a:prstGeom prst="rect">
            <a:avLst/>
          </a:pr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400" b="1">
                <a:solidFill>
                  <a:schemeClr val="tx1"/>
                </a:solidFill>
              </a:rPr>
              <a:t>P2</a:t>
            </a:r>
            <a:r>
              <a:rPr lang="en-US" sz="2400">
                <a:solidFill>
                  <a:schemeClr val="tx1"/>
                </a:solidFill>
              </a:rPr>
              <a:t>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400">
                <a:solidFill>
                  <a:schemeClr val="tx1"/>
                </a:solidFill>
              </a:rPr>
              <a:t>P(s1)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400">
                <a:solidFill>
                  <a:schemeClr val="tx1"/>
                </a:solidFill>
              </a:rPr>
              <a:t>...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400">
                <a:solidFill>
                  <a:schemeClr val="tx1"/>
                </a:solidFill>
              </a:rPr>
              <a:t>V(s1)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5699978" y="1621525"/>
            <a:ext cx="912813" cy="1562100"/>
          </a:xfrm>
          <a:prstGeom prst="rect">
            <a:avLst/>
          </a:pr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400" b="1" dirty="0">
                <a:solidFill>
                  <a:schemeClr val="tx1"/>
                </a:solidFill>
              </a:rPr>
              <a:t>P1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400" dirty="0">
                <a:solidFill>
                  <a:schemeClr val="tx1"/>
                </a:solidFill>
              </a:rPr>
              <a:t>P(s1)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400" dirty="0">
                <a:solidFill>
                  <a:schemeClr val="tx1"/>
                </a:solidFill>
              </a:rPr>
              <a:t>...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400" dirty="0">
                <a:solidFill>
                  <a:schemeClr val="tx1"/>
                </a:solidFill>
              </a:rPr>
              <a:t>V(s1)</a:t>
            </a:r>
          </a:p>
        </p:txBody>
      </p:sp>
      <p:sp>
        <p:nvSpPr>
          <p:cNvPr id="8" name="Text Box 9"/>
          <p:cNvSpPr txBox="1">
            <a:spLocks noChangeArrowheads="1"/>
          </p:cNvSpPr>
          <p:nvPr/>
        </p:nvSpPr>
        <p:spPr bwMode="auto">
          <a:xfrm>
            <a:off x="6309578" y="3450325"/>
            <a:ext cx="82586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1" dirty="0" err="1">
                <a:solidFill>
                  <a:srgbClr val="990000"/>
                </a:solidFill>
              </a:rPr>
              <a:t>Mutex</a:t>
            </a:r>
            <a:endParaRPr lang="en-US" sz="1800" b="1" dirty="0">
              <a:solidFill>
                <a:srgbClr val="990000"/>
              </a:solidFill>
            </a:endParaRPr>
          </a:p>
        </p:txBody>
      </p:sp>
      <p:grpSp>
        <p:nvGrpSpPr>
          <p:cNvPr id="9" name="Group 11"/>
          <p:cNvGrpSpPr>
            <a:grpSpLocks/>
          </p:cNvGrpSpPr>
          <p:nvPr/>
        </p:nvGrpSpPr>
        <p:grpSpPr bwMode="auto">
          <a:xfrm>
            <a:off x="4937978" y="2231125"/>
            <a:ext cx="762000" cy="609600"/>
            <a:chOff x="816" y="2304"/>
            <a:chExt cx="192" cy="384"/>
          </a:xfrm>
        </p:grpSpPr>
        <p:sp>
          <p:nvSpPr>
            <p:cNvPr id="10" name="Arc 12"/>
            <p:cNvSpPr>
              <a:spLocks/>
            </p:cNvSpPr>
            <p:nvPr/>
          </p:nvSpPr>
          <p:spPr bwMode="auto">
            <a:xfrm flipH="1">
              <a:off x="816" y="2304"/>
              <a:ext cx="192" cy="19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Arc 13"/>
            <p:cNvSpPr>
              <a:spLocks/>
            </p:cNvSpPr>
            <p:nvPr/>
          </p:nvSpPr>
          <p:spPr bwMode="auto">
            <a:xfrm flipH="1" flipV="1">
              <a:off x="816" y="2496"/>
              <a:ext cx="192" cy="19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2" name="Group 14"/>
          <p:cNvGrpSpPr>
            <a:grpSpLocks/>
          </p:cNvGrpSpPr>
          <p:nvPr/>
        </p:nvGrpSpPr>
        <p:grpSpPr bwMode="auto">
          <a:xfrm flipH="1">
            <a:off x="7985978" y="2231125"/>
            <a:ext cx="762000" cy="609600"/>
            <a:chOff x="816" y="2304"/>
            <a:chExt cx="192" cy="384"/>
          </a:xfrm>
        </p:grpSpPr>
        <p:sp>
          <p:nvSpPr>
            <p:cNvPr id="13" name="Arc 15"/>
            <p:cNvSpPr>
              <a:spLocks/>
            </p:cNvSpPr>
            <p:nvPr/>
          </p:nvSpPr>
          <p:spPr bwMode="auto">
            <a:xfrm flipH="1">
              <a:off x="816" y="2304"/>
              <a:ext cx="192" cy="19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Arc 16"/>
            <p:cNvSpPr>
              <a:spLocks/>
            </p:cNvSpPr>
            <p:nvPr/>
          </p:nvSpPr>
          <p:spPr bwMode="auto">
            <a:xfrm flipH="1" flipV="1">
              <a:off x="816" y="2496"/>
              <a:ext cx="192" cy="19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5" name="Text Box 17"/>
          <p:cNvSpPr txBox="1">
            <a:spLocks noChangeArrowheads="1"/>
          </p:cNvSpPr>
          <p:nvPr/>
        </p:nvSpPr>
        <p:spPr bwMode="auto">
          <a:xfrm>
            <a:off x="5852378" y="3180450"/>
            <a:ext cx="214788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75000"/>
              <a:buChar char="–"/>
              <a:defRPr sz="2000">
                <a:solidFill>
                  <a:schemeClr val="bg2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990000"/>
                </a:solidFill>
              </a:rPr>
              <a:t>Initial value of s1 = 1</a:t>
            </a:r>
          </a:p>
        </p:txBody>
      </p:sp>
    </p:spTree>
    <p:extLst>
      <p:ext uri="{BB962C8B-B14F-4D97-AF65-F5344CB8AC3E}">
        <p14:creationId xmlns:p14="http://schemas.microsoft.com/office/powerpoint/2010/main" val="1736327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L14: Real-Time Scheduling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Rate Monotonic Scheduling</a:t>
            </a:r>
          </a:p>
          <a:p>
            <a:pPr lvl="1"/>
            <a:r>
              <a:rPr lang="en-US" dirty="0" smtClean="0"/>
              <a:t>Upper Bound Test</a:t>
            </a:r>
          </a:p>
          <a:p>
            <a:pPr lvl="1"/>
            <a:r>
              <a:rPr lang="en-US" dirty="0" smtClean="0"/>
              <a:t>Response Time Test</a:t>
            </a:r>
          </a:p>
          <a:p>
            <a:pPr lvl="1"/>
            <a:r>
              <a:rPr lang="en-US" dirty="0" smtClean="0"/>
              <a:t>Adding Interrupts and Context Swap Blocking terms</a:t>
            </a:r>
          </a:p>
          <a:p>
            <a:pPr lvl="1"/>
            <a:endParaRPr lang="en-US" dirty="0"/>
          </a:p>
          <a:p>
            <a:r>
              <a:rPr lang="en-US" dirty="0" smtClean="0"/>
              <a:t>Earliest Deadline First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769519" y="5094142"/>
            <a:ext cx="4419592" cy="802086"/>
            <a:chOff x="823" y="1460"/>
            <a:chExt cx="2475" cy="449"/>
          </a:xfrm>
        </p:grpSpPr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823" y="1556"/>
              <a:ext cx="2475" cy="2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103584" tIns="51793" rIns="103584" bIns="51793">
              <a:spAutoFit/>
            </a:bodyPr>
            <a:lstStyle/>
            <a:p>
              <a:pPr defTabSz="1028700"/>
              <a:r>
                <a:rPr lang="en-US" sz="2300" b="1" dirty="0">
                  <a:solidFill>
                    <a:srgbClr val="000000"/>
                  </a:solidFill>
                  <a:latin typeface="Arial" charset="0"/>
                </a:rPr>
                <a:t>--- + .... + ---  </a:t>
              </a:r>
              <a:r>
                <a:rPr lang="en-US" sz="2300" b="1" u="sng" dirty="0">
                  <a:solidFill>
                    <a:srgbClr val="000000"/>
                  </a:solidFill>
                  <a:latin typeface="Arial" charset="0"/>
                </a:rPr>
                <a:t>&lt;</a:t>
              </a:r>
              <a:r>
                <a:rPr lang="en-US" sz="2300" b="1" dirty="0">
                  <a:solidFill>
                    <a:srgbClr val="000000"/>
                  </a:solidFill>
                  <a:latin typeface="Arial" charset="0"/>
                </a:rPr>
                <a:t>  U</a:t>
              </a:r>
              <a:r>
                <a:rPr lang="en-US" sz="1800" b="1" dirty="0">
                  <a:solidFill>
                    <a:srgbClr val="000000"/>
                  </a:solidFill>
                  <a:latin typeface="Arial" charset="0"/>
                </a:rPr>
                <a:t>(n) </a:t>
              </a:r>
              <a:r>
                <a:rPr lang="en-US" sz="2300" b="1" dirty="0">
                  <a:solidFill>
                    <a:srgbClr val="000000"/>
                  </a:solidFill>
                  <a:latin typeface="Arial" charset="0"/>
                </a:rPr>
                <a:t>= n(2     - 1)</a:t>
              </a:r>
            </a:p>
          </p:txBody>
        </p:sp>
        <p:sp>
          <p:nvSpPr>
            <p:cNvPr id="7" name="Rectangle 8"/>
            <p:cNvSpPr>
              <a:spLocks noChangeArrowheads="1"/>
            </p:cNvSpPr>
            <p:nvPr/>
          </p:nvSpPr>
          <p:spPr bwMode="auto">
            <a:xfrm>
              <a:off x="823" y="1460"/>
              <a:ext cx="2229" cy="2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103584" tIns="51793" rIns="103584" bIns="51793">
              <a:spAutoFit/>
            </a:bodyPr>
            <a:lstStyle/>
            <a:p>
              <a:pPr defTabSz="1028700"/>
              <a:r>
                <a:rPr lang="en-US" sz="2300" b="1" dirty="0">
                  <a:solidFill>
                    <a:srgbClr val="000000"/>
                  </a:solidFill>
                  <a:latin typeface="Arial" charset="0"/>
                </a:rPr>
                <a:t>C</a:t>
              </a:r>
              <a:r>
                <a:rPr lang="en-US" sz="1800" b="1" baseline="-25000" dirty="0">
                  <a:solidFill>
                    <a:srgbClr val="000000"/>
                  </a:solidFill>
                  <a:latin typeface="Arial" charset="0"/>
                </a:rPr>
                <a:t>1</a:t>
              </a:r>
              <a:r>
                <a:rPr lang="en-US" sz="1800" b="1" dirty="0">
                  <a:solidFill>
                    <a:srgbClr val="000000"/>
                  </a:solidFill>
                  <a:latin typeface="Arial" charset="0"/>
                </a:rPr>
                <a:t>              </a:t>
              </a:r>
              <a:r>
                <a:rPr lang="en-US" sz="2300" b="1" dirty="0" err="1">
                  <a:solidFill>
                    <a:srgbClr val="000000"/>
                  </a:solidFill>
                  <a:latin typeface="Arial" charset="0"/>
                </a:rPr>
                <a:t>C</a:t>
              </a:r>
              <a:r>
                <a:rPr lang="en-US" sz="1800" b="1" baseline="-25000" dirty="0" err="1">
                  <a:solidFill>
                    <a:srgbClr val="000000"/>
                  </a:solidFill>
                  <a:latin typeface="Arial" charset="0"/>
                </a:rPr>
                <a:t>n</a:t>
              </a:r>
              <a:r>
                <a:rPr lang="en-US" sz="1800" b="1" dirty="0">
                  <a:solidFill>
                    <a:srgbClr val="000000"/>
                  </a:solidFill>
                  <a:latin typeface="Arial" charset="0"/>
                </a:rPr>
                <a:t>       		    1/ n</a:t>
              </a:r>
            </a:p>
          </p:txBody>
        </p:sp>
        <p:sp>
          <p:nvSpPr>
            <p:cNvPr id="8" name="Rectangle 9"/>
            <p:cNvSpPr>
              <a:spLocks noChangeArrowheads="1"/>
            </p:cNvSpPr>
            <p:nvPr/>
          </p:nvSpPr>
          <p:spPr bwMode="auto">
            <a:xfrm>
              <a:off x="871" y="1652"/>
              <a:ext cx="922" cy="2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103584" tIns="51793" rIns="103584" bIns="51793">
              <a:spAutoFit/>
            </a:bodyPr>
            <a:lstStyle/>
            <a:p>
              <a:pPr defTabSz="1028700"/>
              <a:r>
                <a:rPr lang="en-US" sz="2300" b="1" dirty="0">
                  <a:solidFill>
                    <a:srgbClr val="000000"/>
                  </a:solidFill>
                  <a:latin typeface="Arial" charset="0"/>
                </a:rPr>
                <a:t>T</a:t>
              </a:r>
              <a:r>
                <a:rPr lang="en-US" sz="1800" b="1" baseline="-25000" dirty="0">
                  <a:solidFill>
                    <a:srgbClr val="000000"/>
                  </a:solidFill>
                  <a:latin typeface="Arial" charset="0"/>
                </a:rPr>
                <a:t>1</a:t>
              </a:r>
              <a:r>
                <a:rPr lang="en-US" sz="1800" b="1" dirty="0">
                  <a:solidFill>
                    <a:srgbClr val="000000"/>
                  </a:solidFill>
                  <a:latin typeface="Arial" charset="0"/>
                </a:rPr>
                <a:t>              </a:t>
              </a:r>
              <a:r>
                <a:rPr lang="en-US" sz="2300" b="1" dirty="0" err="1">
                  <a:solidFill>
                    <a:srgbClr val="000000"/>
                  </a:solidFill>
                  <a:latin typeface="Arial" charset="0"/>
                </a:rPr>
                <a:t>T</a:t>
              </a:r>
              <a:r>
                <a:rPr lang="en-US" sz="1800" b="1" baseline="-25000" dirty="0" err="1">
                  <a:solidFill>
                    <a:srgbClr val="000000"/>
                  </a:solidFill>
                  <a:latin typeface="Arial" charset="0"/>
                </a:rPr>
                <a:t>n</a:t>
              </a:r>
              <a:endParaRPr lang="en-US" sz="1800" b="1" baseline="-25000" dirty="0">
                <a:solidFill>
                  <a:srgbClr val="000000"/>
                </a:solidFill>
                <a:latin typeface="Arial" charset="0"/>
              </a:endParaRPr>
            </a:p>
          </p:txBody>
        </p:sp>
      </p:grpSp>
      <p:grpSp>
        <p:nvGrpSpPr>
          <p:cNvPr id="9" name="Group 5"/>
          <p:cNvGrpSpPr>
            <a:grpSpLocks/>
          </p:cNvGrpSpPr>
          <p:nvPr/>
        </p:nvGrpSpPr>
        <p:grpSpPr bwMode="auto">
          <a:xfrm>
            <a:off x="4090807" y="3189644"/>
            <a:ext cx="4701424" cy="1620491"/>
            <a:chOff x="672" y="1584"/>
            <a:chExt cx="3760" cy="1296"/>
          </a:xfrm>
        </p:grpSpPr>
        <p:grpSp>
          <p:nvGrpSpPr>
            <p:cNvPr id="10" name="Group 6"/>
            <p:cNvGrpSpPr>
              <a:grpSpLocks/>
            </p:cNvGrpSpPr>
            <p:nvPr/>
          </p:nvGrpSpPr>
          <p:grpSpPr bwMode="auto">
            <a:xfrm>
              <a:off x="1248" y="1584"/>
              <a:ext cx="3184" cy="240"/>
              <a:chOff x="1152" y="1056"/>
              <a:chExt cx="3184" cy="240"/>
            </a:xfrm>
          </p:grpSpPr>
          <p:sp>
            <p:nvSpPr>
              <p:cNvPr id="113" name="Rectangle 7"/>
              <p:cNvSpPr>
                <a:spLocks noChangeArrowheads="1"/>
              </p:cNvSpPr>
              <p:nvPr/>
            </p:nvSpPr>
            <p:spPr bwMode="auto">
              <a:xfrm>
                <a:off x="1152" y="1056"/>
                <a:ext cx="23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103584" tIns="51793" rIns="103584" bIns="51793">
                <a:spAutoFit/>
              </a:bodyPr>
              <a:lstStyle/>
              <a:p>
                <a:pPr marL="0" marR="0" lvl="0" indent="0" defTabSz="10287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0</a:t>
                </a:r>
              </a:p>
            </p:txBody>
          </p:sp>
          <p:sp>
            <p:nvSpPr>
              <p:cNvPr id="114" name="Rectangle 8"/>
              <p:cNvSpPr>
                <a:spLocks noChangeArrowheads="1"/>
              </p:cNvSpPr>
              <p:nvPr/>
            </p:nvSpPr>
            <p:spPr bwMode="auto">
              <a:xfrm>
                <a:off x="1890" y="1065"/>
                <a:ext cx="23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103584" tIns="51793" rIns="103584" bIns="51793">
                <a:spAutoFit/>
              </a:bodyPr>
              <a:lstStyle/>
              <a:p>
                <a:pPr marL="0" marR="0" lvl="0" indent="0" defTabSz="10287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5</a:t>
                </a:r>
              </a:p>
            </p:txBody>
          </p:sp>
          <p:sp>
            <p:nvSpPr>
              <p:cNvPr id="115" name="Rectangle 9"/>
              <p:cNvSpPr>
                <a:spLocks noChangeArrowheads="1"/>
              </p:cNvSpPr>
              <p:nvPr/>
            </p:nvSpPr>
            <p:spPr bwMode="auto">
              <a:xfrm>
                <a:off x="2592" y="1065"/>
                <a:ext cx="304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103584" tIns="51793" rIns="103584" bIns="51793">
                <a:spAutoFit/>
              </a:bodyPr>
              <a:lstStyle/>
              <a:p>
                <a:pPr marL="0" marR="0" lvl="0" indent="0" defTabSz="10287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10</a:t>
                </a:r>
              </a:p>
            </p:txBody>
          </p:sp>
          <p:sp>
            <p:nvSpPr>
              <p:cNvPr id="116" name="Rectangle 10"/>
              <p:cNvSpPr>
                <a:spLocks noChangeArrowheads="1"/>
              </p:cNvSpPr>
              <p:nvPr/>
            </p:nvSpPr>
            <p:spPr bwMode="auto">
              <a:xfrm>
                <a:off x="3312" y="1065"/>
                <a:ext cx="304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103584" tIns="51793" rIns="103584" bIns="51793">
                <a:spAutoFit/>
              </a:bodyPr>
              <a:lstStyle/>
              <a:p>
                <a:pPr marL="0" marR="0" lvl="0" indent="0" defTabSz="10287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15</a:t>
                </a:r>
              </a:p>
            </p:txBody>
          </p:sp>
          <p:sp>
            <p:nvSpPr>
              <p:cNvPr id="117" name="Rectangle 11"/>
              <p:cNvSpPr>
                <a:spLocks noChangeArrowheads="1"/>
              </p:cNvSpPr>
              <p:nvPr/>
            </p:nvSpPr>
            <p:spPr bwMode="auto">
              <a:xfrm>
                <a:off x="4032" y="1056"/>
                <a:ext cx="304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103584" tIns="51793" rIns="103584" bIns="51793">
                <a:spAutoFit/>
              </a:bodyPr>
              <a:lstStyle/>
              <a:p>
                <a:pPr marL="0" marR="0" lvl="0" indent="0" defTabSz="10287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20</a:t>
                </a:r>
              </a:p>
            </p:txBody>
          </p:sp>
        </p:grpSp>
        <p:grpSp>
          <p:nvGrpSpPr>
            <p:cNvPr id="11" name="Group 12"/>
            <p:cNvGrpSpPr>
              <a:grpSpLocks/>
            </p:cNvGrpSpPr>
            <p:nvPr/>
          </p:nvGrpSpPr>
          <p:grpSpPr bwMode="auto">
            <a:xfrm>
              <a:off x="672" y="1728"/>
              <a:ext cx="3730" cy="288"/>
              <a:chOff x="576" y="1296"/>
              <a:chExt cx="3730" cy="288"/>
            </a:xfrm>
          </p:grpSpPr>
          <p:sp>
            <p:nvSpPr>
              <p:cNvPr id="77" name="Line 13"/>
              <p:cNvSpPr>
                <a:spLocks noChangeShapeType="1"/>
              </p:cNvSpPr>
              <p:nvPr/>
            </p:nvSpPr>
            <p:spPr bwMode="auto">
              <a:xfrm>
                <a:off x="1248" y="1584"/>
                <a:ext cx="3058" cy="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stealth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78" name="Group 14"/>
              <p:cNvGrpSpPr>
                <a:grpSpLocks/>
              </p:cNvGrpSpPr>
              <p:nvPr/>
            </p:nvGrpSpPr>
            <p:grpSpPr bwMode="auto">
              <a:xfrm>
                <a:off x="1248" y="1440"/>
                <a:ext cx="2880" cy="144"/>
                <a:chOff x="672" y="1104"/>
                <a:chExt cx="2880" cy="240"/>
              </a:xfrm>
            </p:grpSpPr>
            <p:sp>
              <p:nvSpPr>
                <p:cNvPr id="92" name="Line 15"/>
                <p:cNvSpPr>
                  <a:spLocks noChangeShapeType="1"/>
                </p:cNvSpPr>
                <p:nvPr/>
              </p:nvSpPr>
              <p:spPr bwMode="auto">
                <a:xfrm>
                  <a:off x="340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3" name="Line 16"/>
                <p:cNvSpPr>
                  <a:spLocks noChangeShapeType="1"/>
                </p:cNvSpPr>
                <p:nvPr/>
              </p:nvSpPr>
              <p:spPr bwMode="auto">
                <a:xfrm>
                  <a:off x="326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4" name="Line 17"/>
                <p:cNvSpPr>
                  <a:spLocks noChangeShapeType="1"/>
                </p:cNvSpPr>
                <p:nvPr/>
              </p:nvSpPr>
              <p:spPr bwMode="auto">
                <a:xfrm>
                  <a:off x="312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5" name="Line 18"/>
                <p:cNvSpPr>
                  <a:spLocks noChangeShapeType="1"/>
                </p:cNvSpPr>
                <p:nvPr/>
              </p:nvSpPr>
              <p:spPr bwMode="auto">
                <a:xfrm>
                  <a:off x="297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6" name="Line 19"/>
                <p:cNvSpPr>
                  <a:spLocks noChangeShapeType="1"/>
                </p:cNvSpPr>
                <p:nvPr/>
              </p:nvSpPr>
              <p:spPr bwMode="auto">
                <a:xfrm>
                  <a:off x="268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7" name="Line 20"/>
                <p:cNvSpPr>
                  <a:spLocks noChangeShapeType="1"/>
                </p:cNvSpPr>
                <p:nvPr/>
              </p:nvSpPr>
              <p:spPr bwMode="auto">
                <a:xfrm>
                  <a:off x="254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8" name="Line 21"/>
                <p:cNvSpPr>
                  <a:spLocks noChangeShapeType="1"/>
                </p:cNvSpPr>
                <p:nvPr/>
              </p:nvSpPr>
              <p:spPr bwMode="auto">
                <a:xfrm>
                  <a:off x="240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9" name="Line 22"/>
                <p:cNvSpPr>
                  <a:spLocks noChangeShapeType="1"/>
                </p:cNvSpPr>
                <p:nvPr/>
              </p:nvSpPr>
              <p:spPr bwMode="auto">
                <a:xfrm>
                  <a:off x="225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0" name="Line 23"/>
                <p:cNvSpPr>
                  <a:spLocks noChangeShapeType="1"/>
                </p:cNvSpPr>
                <p:nvPr/>
              </p:nvSpPr>
              <p:spPr bwMode="auto">
                <a:xfrm>
                  <a:off x="196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1" name="Line 24"/>
                <p:cNvSpPr>
                  <a:spLocks noChangeShapeType="1"/>
                </p:cNvSpPr>
                <p:nvPr/>
              </p:nvSpPr>
              <p:spPr bwMode="auto">
                <a:xfrm>
                  <a:off x="182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2" name="Line 25"/>
                <p:cNvSpPr>
                  <a:spLocks noChangeShapeType="1"/>
                </p:cNvSpPr>
                <p:nvPr/>
              </p:nvSpPr>
              <p:spPr bwMode="auto">
                <a:xfrm>
                  <a:off x="168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3" name="Line 26"/>
                <p:cNvSpPr>
                  <a:spLocks noChangeShapeType="1"/>
                </p:cNvSpPr>
                <p:nvPr/>
              </p:nvSpPr>
              <p:spPr bwMode="auto">
                <a:xfrm>
                  <a:off x="153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4" name="Line 27"/>
                <p:cNvSpPr>
                  <a:spLocks noChangeShapeType="1"/>
                </p:cNvSpPr>
                <p:nvPr/>
              </p:nvSpPr>
              <p:spPr bwMode="auto">
                <a:xfrm>
                  <a:off x="124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5" name="Line 28"/>
                <p:cNvSpPr>
                  <a:spLocks noChangeShapeType="1"/>
                </p:cNvSpPr>
                <p:nvPr/>
              </p:nvSpPr>
              <p:spPr bwMode="auto">
                <a:xfrm>
                  <a:off x="110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6" name="Line 29"/>
                <p:cNvSpPr>
                  <a:spLocks noChangeShapeType="1"/>
                </p:cNvSpPr>
                <p:nvPr/>
              </p:nvSpPr>
              <p:spPr bwMode="auto">
                <a:xfrm>
                  <a:off x="96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7" name="Line 30"/>
                <p:cNvSpPr>
                  <a:spLocks noChangeShapeType="1"/>
                </p:cNvSpPr>
                <p:nvPr/>
              </p:nvSpPr>
              <p:spPr bwMode="auto">
                <a:xfrm>
                  <a:off x="81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8" name="Line 31"/>
                <p:cNvSpPr>
                  <a:spLocks noChangeShapeType="1"/>
                </p:cNvSpPr>
                <p:nvPr/>
              </p:nvSpPr>
              <p:spPr bwMode="auto">
                <a:xfrm>
                  <a:off x="67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9" name="Line 32"/>
                <p:cNvSpPr>
                  <a:spLocks noChangeShapeType="1"/>
                </p:cNvSpPr>
                <p:nvPr/>
              </p:nvSpPr>
              <p:spPr bwMode="auto">
                <a:xfrm>
                  <a:off x="139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0" name="Line 33"/>
                <p:cNvSpPr>
                  <a:spLocks noChangeShapeType="1"/>
                </p:cNvSpPr>
                <p:nvPr/>
              </p:nvSpPr>
              <p:spPr bwMode="auto">
                <a:xfrm>
                  <a:off x="211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1" name="Line 34"/>
                <p:cNvSpPr>
                  <a:spLocks noChangeShapeType="1"/>
                </p:cNvSpPr>
                <p:nvPr/>
              </p:nvSpPr>
              <p:spPr bwMode="auto">
                <a:xfrm>
                  <a:off x="283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2" name="Line 35"/>
                <p:cNvSpPr>
                  <a:spLocks noChangeShapeType="1"/>
                </p:cNvSpPr>
                <p:nvPr/>
              </p:nvSpPr>
              <p:spPr bwMode="auto">
                <a:xfrm>
                  <a:off x="355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79" name="Rectangle 36" descr="25%"/>
              <p:cNvSpPr>
                <a:spLocks noChangeArrowheads="1"/>
              </p:cNvSpPr>
              <p:nvPr/>
            </p:nvSpPr>
            <p:spPr bwMode="auto">
              <a:xfrm>
                <a:off x="1248" y="1464"/>
                <a:ext cx="144" cy="120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37" descr="25%"/>
              <p:cNvSpPr>
                <a:spLocks noChangeArrowheads="1"/>
              </p:cNvSpPr>
              <p:nvPr/>
            </p:nvSpPr>
            <p:spPr bwMode="auto">
              <a:xfrm>
                <a:off x="1824" y="1468"/>
                <a:ext cx="144" cy="116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81" name="Group 38"/>
              <p:cNvGrpSpPr>
                <a:grpSpLocks/>
              </p:cNvGrpSpPr>
              <p:nvPr/>
            </p:nvGrpSpPr>
            <p:grpSpPr bwMode="auto">
              <a:xfrm>
                <a:off x="1248" y="1392"/>
                <a:ext cx="2880" cy="192"/>
                <a:chOff x="1248" y="1296"/>
                <a:chExt cx="2880" cy="300"/>
              </a:xfrm>
            </p:grpSpPr>
            <p:sp>
              <p:nvSpPr>
                <p:cNvPr id="86" name="Line 39"/>
                <p:cNvSpPr>
                  <a:spLocks noChangeShapeType="1"/>
                </p:cNvSpPr>
                <p:nvPr/>
              </p:nvSpPr>
              <p:spPr bwMode="auto">
                <a:xfrm flipV="1">
                  <a:off x="1248" y="1308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7" name="Line 40"/>
                <p:cNvSpPr>
                  <a:spLocks noChangeShapeType="1"/>
                </p:cNvSpPr>
                <p:nvPr/>
              </p:nvSpPr>
              <p:spPr bwMode="auto">
                <a:xfrm flipV="1">
                  <a:off x="1824" y="1308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8" name="Line 41"/>
                <p:cNvSpPr>
                  <a:spLocks noChangeShapeType="1"/>
                </p:cNvSpPr>
                <p:nvPr/>
              </p:nvSpPr>
              <p:spPr bwMode="auto">
                <a:xfrm flipV="1">
                  <a:off x="2400" y="1296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9" name="Line 42"/>
                <p:cNvSpPr>
                  <a:spLocks noChangeShapeType="1"/>
                </p:cNvSpPr>
                <p:nvPr/>
              </p:nvSpPr>
              <p:spPr bwMode="auto">
                <a:xfrm flipV="1">
                  <a:off x="2976" y="1296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0" name="Line 43"/>
                <p:cNvSpPr>
                  <a:spLocks noChangeShapeType="1"/>
                </p:cNvSpPr>
                <p:nvPr/>
              </p:nvSpPr>
              <p:spPr bwMode="auto">
                <a:xfrm flipV="1">
                  <a:off x="4128" y="1296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1" name="Line 44"/>
                <p:cNvSpPr>
                  <a:spLocks noChangeShapeType="1"/>
                </p:cNvSpPr>
                <p:nvPr/>
              </p:nvSpPr>
              <p:spPr bwMode="auto">
                <a:xfrm flipV="1">
                  <a:off x="3552" y="1296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82" name="Rectangle 45" descr="25%"/>
              <p:cNvSpPr>
                <a:spLocks noChangeArrowheads="1"/>
              </p:cNvSpPr>
              <p:nvPr/>
            </p:nvSpPr>
            <p:spPr bwMode="auto">
              <a:xfrm>
                <a:off x="2400" y="1468"/>
                <a:ext cx="144" cy="116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3" name="Rectangle 46" descr="25%"/>
              <p:cNvSpPr>
                <a:spLocks noChangeArrowheads="1"/>
              </p:cNvSpPr>
              <p:nvPr/>
            </p:nvSpPr>
            <p:spPr bwMode="auto">
              <a:xfrm>
                <a:off x="2976" y="1468"/>
                <a:ext cx="144" cy="116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Rectangle 47" descr="25%"/>
              <p:cNvSpPr>
                <a:spLocks noChangeArrowheads="1"/>
              </p:cNvSpPr>
              <p:nvPr/>
            </p:nvSpPr>
            <p:spPr bwMode="auto">
              <a:xfrm>
                <a:off x="3552" y="1468"/>
                <a:ext cx="144" cy="116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5" name="Rectangle 48"/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578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103584" tIns="51793" rIns="103584" bIns="51793">
                <a:spAutoFit/>
              </a:bodyPr>
              <a:lstStyle/>
              <a:p>
                <a:pPr marL="0" marR="0" lvl="0" indent="0" defTabSz="10287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Task </a:t>
                </a: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t</a:t>
                </a:r>
                <a:r>
                  <a:rPr kumimoji="0" lang="en-US" sz="1200" b="1" i="0" u="none" strike="noStrike" kern="0" cap="none" spc="0" normalizeH="0" baseline="-2500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1</a:t>
                </a:r>
                <a:endParaRPr kumimoji="0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ymbol" charset="0"/>
                </a:endParaRPr>
              </a:p>
            </p:txBody>
          </p:sp>
        </p:grpSp>
        <p:grpSp>
          <p:nvGrpSpPr>
            <p:cNvPr id="12" name="Group 49"/>
            <p:cNvGrpSpPr>
              <a:grpSpLocks/>
            </p:cNvGrpSpPr>
            <p:nvPr/>
          </p:nvGrpSpPr>
          <p:grpSpPr bwMode="auto">
            <a:xfrm>
              <a:off x="672" y="2592"/>
              <a:ext cx="3744" cy="288"/>
              <a:chOff x="576" y="2352"/>
              <a:chExt cx="3744" cy="288"/>
            </a:xfrm>
          </p:grpSpPr>
          <p:grpSp>
            <p:nvGrpSpPr>
              <p:cNvPr id="47" name="Group 50"/>
              <p:cNvGrpSpPr>
                <a:grpSpLocks/>
              </p:cNvGrpSpPr>
              <p:nvPr/>
            </p:nvGrpSpPr>
            <p:grpSpPr bwMode="auto">
              <a:xfrm>
                <a:off x="1248" y="2496"/>
                <a:ext cx="2880" cy="144"/>
                <a:chOff x="672" y="1104"/>
                <a:chExt cx="2880" cy="240"/>
              </a:xfrm>
            </p:grpSpPr>
            <p:sp>
              <p:nvSpPr>
                <p:cNvPr id="56" name="Line 51"/>
                <p:cNvSpPr>
                  <a:spLocks noChangeShapeType="1"/>
                </p:cNvSpPr>
                <p:nvPr/>
              </p:nvSpPr>
              <p:spPr bwMode="auto">
                <a:xfrm>
                  <a:off x="340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7" name="Line 52"/>
                <p:cNvSpPr>
                  <a:spLocks noChangeShapeType="1"/>
                </p:cNvSpPr>
                <p:nvPr/>
              </p:nvSpPr>
              <p:spPr bwMode="auto">
                <a:xfrm>
                  <a:off x="326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8" name="Line 53"/>
                <p:cNvSpPr>
                  <a:spLocks noChangeShapeType="1"/>
                </p:cNvSpPr>
                <p:nvPr/>
              </p:nvSpPr>
              <p:spPr bwMode="auto">
                <a:xfrm>
                  <a:off x="312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9" name="Line 54"/>
                <p:cNvSpPr>
                  <a:spLocks noChangeShapeType="1"/>
                </p:cNvSpPr>
                <p:nvPr/>
              </p:nvSpPr>
              <p:spPr bwMode="auto">
                <a:xfrm>
                  <a:off x="297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0" name="Line 55"/>
                <p:cNvSpPr>
                  <a:spLocks noChangeShapeType="1"/>
                </p:cNvSpPr>
                <p:nvPr/>
              </p:nvSpPr>
              <p:spPr bwMode="auto">
                <a:xfrm>
                  <a:off x="268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1" name="Line 56"/>
                <p:cNvSpPr>
                  <a:spLocks noChangeShapeType="1"/>
                </p:cNvSpPr>
                <p:nvPr/>
              </p:nvSpPr>
              <p:spPr bwMode="auto">
                <a:xfrm>
                  <a:off x="254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2" name="Line 57"/>
                <p:cNvSpPr>
                  <a:spLocks noChangeShapeType="1"/>
                </p:cNvSpPr>
                <p:nvPr/>
              </p:nvSpPr>
              <p:spPr bwMode="auto">
                <a:xfrm>
                  <a:off x="240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3" name="Line 58"/>
                <p:cNvSpPr>
                  <a:spLocks noChangeShapeType="1"/>
                </p:cNvSpPr>
                <p:nvPr/>
              </p:nvSpPr>
              <p:spPr bwMode="auto">
                <a:xfrm>
                  <a:off x="225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4" name="Line 59"/>
                <p:cNvSpPr>
                  <a:spLocks noChangeShapeType="1"/>
                </p:cNvSpPr>
                <p:nvPr/>
              </p:nvSpPr>
              <p:spPr bwMode="auto">
                <a:xfrm>
                  <a:off x="196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5" name="Line 60"/>
                <p:cNvSpPr>
                  <a:spLocks noChangeShapeType="1"/>
                </p:cNvSpPr>
                <p:nvPr/>
              </p:nvSpPr>
              <p:spPr bwMode="auto">
                <a:xfrm>
                  <a:off x="182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6" name="Line 61"/>
                <p:cNvSpPr>
                  <a:spLocks noChangeShapeType="1"/>
                </p:cNvSpPr>
                <p:nvPr/>
              </p:nvSpPr>
              <p:spPr bwMode="auto">
                <a:xfrm>
                  <a:off x="168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7" name="Line 62"/>
                <p:cNvSpPr>
                  <a:spLocks noChangeShapeType="1"/>
                </p:cNvSpPr>
                <p:nvPr/>
              </p:nvSpPr>
              <p:spPr bwMode="auto">
                <a:xfrm>
                  <a:off x="153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8" name="Line 63"/>
                <p:cNvSpPr>
                  <a:spLocks noChangeShapeType="1"/>
                </p:cNvSpPr>
                <p:nvPr/>
              </p:nvSpPr>
              <p:spPr bwMode="auto">
                <a:xfrm>
                  <a:off x="124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9" name="Line 64"/>
                <p:cNvSpPr>
                  <a:spLocks noChangeShapeType="1"/>
                </p:cNvSpPr>
                <p:nvPr/>
              </p:nvSpPr>
              <p:spPr bwMode="auto">
                <a:xfrm>
                  <a:off x="110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0" name="Line 65"/>
                <p:cNvSpPr>
                  <a:spLocks noChangeShapeType="1"/>
                </p:cNvSpPr>
                <p:nvPr/>
              </p:nvSpPr>
              <p:spPr bwMode="auto">
                <a:xfrm>
                  <a:off x="96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1" name="Line 66"/>
                <p:cNvSpPr>
                  <a:spLocks noChangeShapeType="1"/>
                </p:cNvSpPr>
                <p:nvPr/>
              </p:nvSpPr>
              <p:spPr bwMode="auto">
                <a:xfrm>
                  <a:off x="81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2" name="Line 67"/>
                <p:cNvSpPr>
                  <a:spLocks noChangeShapeType="1"/>
                </p:cNvSpPr>
                <p:nvPr/>
              </p:nvSpPr>
              <p:spPr bwMode="auto">
                <a:xfrm>
                  <a:off x="67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3" name="Line 68"/>
                <p:cNvSpPr>
                  <a:spLocks noChangeShapeType="1"/>
                </p:cNvSpPr>
                <p:nvPr/>
              </p:nvSpPr>
              <p:spPr bwMode="auto">
                <a:xfrm>
                  <a:off x="139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4" name="Line 69"/>
                <p:cNvSpPr>
                  <a:spLocks noChangeShapeType="1"/>
                </p:cNvSpPr>
                <p:nvPr/>
              </p:nvSpPr>
              <p:spPr bwMode="auto">
                <a:xfrm>
                  <a:off x="211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5" name="Line 70"/>
                <p:cNvSpPr>
                  <a:spLocks noChangeShapeType="1"/>
                </p:cNvSpPr>
                <p:nvPr/>
              </p:nvSpPr>
              <p:spPr bwMode="auto">
                <a:xfrm>
                  <a:off x="283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6" name="Line 71"/>
                <p:cNvSpPr>
                  <a:spLocks noChangeShapeType="1"/>
                </p:cNvSpPr>
                <p:nvPr/>
              </p:nvSpPr>
              <p:spPr bwMode="auto">
                <a:xfrm>
                  <a:off x="355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48" name="Rectangle 72" descr="25%"/>
              <p:cNvSpPr>
                <a:spLocks noChangeArrowheads="1"/>
              </p:cNvSpPr>
              <p:nvPr/>
            </p:nvSpPr>
            <p:spPr bwMode="auto">
              <a:xfrm>
                <a:off x="1680" y="2512"/>
                <a:ext cx="144" cy="128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" name="Rectangle 73" descr="25%"/>
              <p:cNvSpPr>
                <a:spLocks noChangeArrowheads="1"/>
              </p:cNvSpPr>
              <p:nvPr/>
            </p:nvSpPr>
            <p:spPr bwMode="auto">
              <a:xfrm>
                <a:off x="2688" y="2515"/>
                <a:ext cx="144" cy="125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50" name="Group 74"/>
              <p:cNvGrpSpPr>
                <a:grpSpLocks/>
              </p:cNvGrpSpPr>
              <p:nvPr/>
            </p:nvGrpSpPr>
            <p:grpSpPr bwMode="auto">
              <a:xfrm>
                <a:off x="1248" y="2448"/>
                <a:ext cx="2880" cy="192"/>
                <a:chOff x="1248" y="2352"/>
                <a:chExt cx="2880" cy="288"/>
              </a:xfrm>
            </p:grpSpPr>
            <p:sp>
              <p:nvSpPr>
                <p:cNvPr id="53" name="Line 75"/>
                <p:cNvSpPr>
                  <a:spLocks noChangeShapeType="1"/>
                </p:cNvSpPr>
                <p:nvPr/>
              </p:nvSpPr>
              <p:spPr bwMode="auto">
                <a:xfrm flipV="1">
                  <a:off x="1248" y="2352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4" name="Line 76"/>
                <p:cNvSpPr>
                  <a:spLocks noChangeShapeType="1"/>
                </p:cNvSpPr>
                <p:nvPr/>
              </p:nvSpPr>
              <p:spPr bwMode="auto">
                <a:xfrm flipV="1">
                  <a:off x="4128" y="2352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5" name="Line 77"/>
                <p:cNvSpPr>
                  <a:spLocks noChangeShapeType="1"/>
                </p:cNvSpPr>
                <p:nvPr/>
              </p:nvSpPr>
              <p:spPr bwMode="auto">
                <a:xfrm flipV="1">
                  <a:off x="2688" y="2352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51" name="Line 78"/>
              <p:cNvSpPr>
                <a:spLocks noChangeShapeType="1"/>
              </p:cNvSpPr>
              <p:nvPr/>
            </p:nvSpPr>
            <p:spPr bwMode="auto">
              <a:xfrm>
                <a:off x="1248" y="2640"/>
                <a:ext cx="3072" cy="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stealth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2" name="Rectangle 79"/>
              <p:cNvSpPr>
                <a:spLocks noChangeArrowheads="1"/>
              </p:cNvSpPr>
              <p:nvPr/>
            </p:nvSpPr>
            <p:spPr bwMode="auto">
              <a:xfrm>
                <a:off x="576" y="2352"/>
                <a:ext cx="577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103584" tIns="51793" rIns="103584" bIns="51793">
                <a:spAutoFit/>
              </a:bodyPr>
              <a:lstStyle/>
              <a:p>
                <a:pPr marL="0" marR="0" lvl="0" indent="0" defTabSz="10287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Task </a:t>
                </a: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t</a:t>
                </a:r>
                <a:r>
                  <a:rPr kumimoji="0" lang="en-US" sz="1200" b="1" i="0" u="none" strike="noStrike" kern="0" cap="none" spc="0" normalizeH="0" baseline="-2500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3</a:t>
                </a:r>
                <a:endParaRPr kumimoji="0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ymbol" charset="0"/>
                </a:endParaRPr>
              </a:p>
            </p:txBody>
          </p:sp>
        </p:grpSp>
        <p:grpSp>
          <p:nvGrpSpPr>
            <p:cNvPr id="13" name="Group 80"/>
            <p:cNvGrpSpPr>
              <a:grpSpLocks/>
            </p:cNvGrpSpPr>
            <p:nvPr/>
          </p:nvGrpSpPr>
          <p:grpSpPr bwMode="auto">
            <a:xfrm>
              <a:off x="672" y="2160"/>
              <a:ext cx="3744" cy="288"/>
              <a:chOff x="672" y="2160"/>
              <a:chExt cx="3744" cy="288"/>
            </a:xfrm>
          </p:grpSpPr>
          <p:sp>
            <p:nvSpPr>
              <p:cNvPr id="14" name="Line 81"/>
              <p:cNvSpPr>
                <a:spLocks noChangeShapeType="1"/>
              </p:cNvSpPr>
              <p:nvPr/>
            </p:nvSpPr>
            <p:spPr bwMode="auto">
              <a:xfrm>
                <a:off x="1344" y="2448"/>
                <a:ext cx="3072" cy="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stealth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5" name="Group 82"/>
              <p:cNvGrpSpPr>
                <a:grpSpLocks/>
              </p:cNvGrpSpPr>
              <p:nvPr/>
            </p:nvGrpSpPr>
            <p:grpSpPr bwMode="auto">
              <a:xfrm>
                <a:off x="1344" y="2304"/>
                <a:ext cx="2880" cy="144"/>
                <a:chOff x="672" y="1104"/>
                <a:chExt cx="2880" cy="240"/>
              </a:xfrm>
            </p:grpSpPr>
            <p:sp>
              <p:nvSpPr>
                <p:cNvPr id="26" name="Line 83"/>
                <p:cNvSpPr>
                  <a:spLocks noChangeShapeType="1"/>
                </p:cNvSpPr>
                <p:nvPr/>
              </p:nvSpPr>
              <p:spPr bwMode="auto">
                <a:xfrm>
                  <a:off x="340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" name="Line 84"/>
                <p:cNvSpPr>
                  <a:spLocks noChangeShapeType="1"/>
                </p:cNvSpPr>
                <p:nvPr/>
              </p:nvSpPr>
              <p:spPr bwMode="auto">
                <a:xfrm>
                  <a:off x="326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" name="Line 85"/>
                <p:cNvSpPr>
                  <a:spLocks noChangeShapeType="1"/>
                </p:cNvSpPr>
                <p:nvPr/>
              </p:nvSpPr>
              <p:spPr bwMode="auto">
                <a:xfrm>
                  <a:off x="312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9" name="Line 86"/>
                <p:cNvSpPr>
                  <a:spLocks noChangeShapeType="1"/>
                </p:cNvSpPr>
                <p:nvPr/>
              </p:nvSpPr>
              <p:spPr bwMode="auto">
                <a:xfrm>
                  <a:off x="297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0" name="Line 87"/>
                <p:cNvSpPr>
                  <a:spLocks noChangeShapeType="1"/>
                </p:cNvSpPr>
                <p:nvPr/>
              </p:nvSpPr>
              <p:spPr bwMode="auto">
                <a:xfrm>
                  <a:off x="268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" name="Line 88"/>
                <p:cNvSpPr>
                  <a:spLocks noChangeShapeType="1"/>
                </p:cNvSpPr>
                <p:nvPr/>
              </p:nvSpPr>
              <p:spPr bwMode="auto">
                <a:xfrm>
                  <a:off x="254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" name="Line 89"/>
                <p:cNvSpPr>
                  <a:spLocks noChangeShapeType="1"/>
                </p:cNvSpPr>
                <p:nvPr/>
              </p:nvSpPr>
              <p:spPr bwMode="auto">
                <a:xfrm>
                  <a:off x="240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" name="Line 90"/>
                <p:cNvSpPr>
                  <a:spLocks noChangeShapeType="1"/>
                </p:cNvSpPr>
                <p:nvPr/>
              </p:nvSpPr>
              <p:spPr bwMode="auto">
                <a:xfrm>
                  <a:off x="225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" name="Line 91"/>
                <p:cNvSpPr>
                  <a:spLocks noChangeShapeType="1"/>
                </p:cNvSpPr>
                <p:nvPr/>
              </p:nvSpPr>
              <p:spPr bwMode="auto">
                <a:xfrm>
                  <a:off x="196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5" name="Line 92"/>
                <p:cNvSpPr>
                  <a:spLocks noChangeShapeType="1"/>
                </p:cNvSpPr>
                <p:nvPr/>
              </p:nvSpPr>
              <p:spPr bwMode="auto">
                <a:xfrm>
                  <a:off x="182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" name="Line 93"/>
                <p:cNvSpPr>
                  <a:spLocks noChangeShapeType="1"/>
                </p:cNvSpPr>
                <p:nvPr/>
              </p:nvSpPr>
              <p:spPr bwMode="auto">
                <a:xfrm>
                  <a:off x="168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" name="Line 94"/>
                <p:cNvSpPr>
                  <a:spLocks noChangeShapeType="1"/>
                </p:cNvSpPr>
                <p:nvPr/>
              </p:nvSpPr>
              <p:spPr bwMode="auto">
                <a:xfrm>
                  <a:off x="153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8" name="Line 95"/>
                <p:cNvSpPr>
                  <a:spLocks noChangeShapeType="1"/>
                </p:cNvSpPr>
                <p:nvPr/>
              </p:nvSpPr>
              <p:spPr bwMode="auto">
                <a:xfrm>
                  <a:off x="1248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9" name="Line 96"/>
                <p:cNvSpPr>
                  <a:spLocks noChangeShapeType="1"/>
                </p:cNvSpPr>
                <p:nvPr/>
              </p:nvSpPr>
              <p:spPr bwMode="auto">
                <a:xfrm>
                  <a:off x="1104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0" name="Line 97"/>
                <p:cNvSpPr>
                  <a:spLocks noChangeShapeType="1"/>
                </p:cNvSpPr>
                <p:nvPr/>
              </p:nvSpPr>
              <p:spPr bwMode="auto">
                <a:xfrm>
                  <a:off x="960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" name="Line 98"/>
                <p:cNvSpPr>
                  <a:spLocks noChangeShapeType="1"/>
                </p:cNvSpPr>
                <p:nvPr/>
              </p:nvSpPr>
              <p:spPr bwMode="auto">
                <a:xfrm>
                  <a:off x="816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2" name="Line 99"/>
                <p:cNvSpPr>
                  <a:spLocks noChangeShapeType="1"/>
                </p:cNvSpPr>
                <p:nvPr/>
              </p:nvSpPr>
              <p:spPr bwMode="auto">
                <a:xfrm>
                  <a:off x="67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3" name="Line 100"/>
                <p:cNvSpPr>
                  <a:spLocks noChangeShapeType="1"/>
                </p:cNvSpPr>
                <p:nvPr/>
              </p:nvSpPr>
              <p:spPr bwMode="auto">
                <a:xfrm>
                  <a:off x="139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4" name="Line 101"/>
                <p:cNvSpPr>
                  <a:spLocks noChangeShapeType="1"/>
                </p:cNvSpPr>
                <p:nvPr/>
              </p:nvSpPr>
              <p:spPr bwMode="auto">
                <a:xfrm>
                  <a:off x="211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5" name="Line 102"/>
                <p:cNvSpPr>
                  <a:spLocks noChangeShapeType="1"/>
                </p:cNvSpPr>
                <p:nvPr/>
              </p:nvSpPr>
              <p:spPr bwMode="auto">
                <a:xfrm>
                  <a:off x="283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6" name="Line 103"/>
                <p:cNvSpPr>
                  <a:spLocks noChangeShapeType="1"/>
                </p:cNvSpPr>
                <p:nvPr/>
              </p:nvSpPr>
              <p:spPr bwMode="auto">
                <a:xfrm>
                  <a:off x="3552" y="1104"/>
                  <a:ext cx="0" cy="24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prstDash val="sysDot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6" name="Rectangle 104" descr="25%"/>
              <p:cNvSpPr>
                <a:spLocks noChangeArrowheads="1"/>
              </p:cNvSpPr>
              <p:nvPr/>
            </p:nvSpPr>
            <p:spPr bwMode="auto">
              <a:xfrm>
                <a:off x="1488" y="2307"/>
                <a:ext cx="288" cy="134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7" name="Group 105"/>
              <p:cNvGrpSpPr>
                <a:grpSpLocks/>
              </p:cNvGrpSpPr>
              <p:nvPr/>
            </p:nvGrpSpPr>
            <p:grpSpPr bwMode="auto">
              <a:xfrm>
                <a:off x="1344" y="2256"/>
                <a:ext cx="2592" cy="192"/>
                <a:chOff x="1248" y="1824"/>
                <a:chExt cx="2592" cy="288"/>
              </a:xfrm>
            </p:grpSpPr>
            <p:sp>
              <p:nvSpPr>
                <p:cNvPr id="22" name="Line 106"/>
                <p:cNvSpPr>
                  <a:spLocks noChangeShapeType="1"/>
                </p:cNvSpPr>
                <p:nvPr/>
              </p:nvSpPr>
              <p:spPr bwMode="auto">
                <a:xfrm flipV="1">
                  <a:off x="1248" y="1824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3" name="Line 107"/>
                <p:cNvSpPr>
                  <a:spLocks noChangeShapeType="1"/>
                </p:cNvSpPr>
                <p:nvPr/>
              </p:nvSpPr>
              <p:spPr bwMode="auto">
                <a:xfrm flipV="1">
                  <a:off x="2976" y="1824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" name="Line 108"/>
                <p:cNvSpPr>
                  <a:spLocks noChangeShapeType="1"/>
                </p:cNvSpPr>
                <p:nvPr/>
              </p:nvSpPr>
              <p:spPr bwMode="auto">
                <a:xfrm flipV="1">
                  <a:off x="3840" y="1824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" name="Line 109"/>
                <p:cNvSpPr>
                  <a:spLocks noChangeShapeType="1"/>
                </p:cNvSpPr>
                <p:nvPr/>
              </p:nvSpPr>
              <p:spPr bwMode="auto">
                <a:xfrm flipV="1">
                  <a:off x="2112" y="1824"/>
                  <a:ext cx="0" cy="288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8" name="Rectangle 110" descr="25%"/>
              <p:cNvSpPr>
                <a:spLocks noChangeArrowheads="1"/>
              </p:cNvSpPr>
              <p:nvPr/>
            </p:nvSpPr>
            <p:spPr bwMode="auto">
              <a:xfrm>
                <a:off x="2208" y="2307"/>
                <a:ext cx="288" cy="134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Rectangle 111"/>
              <p:cNvSpPr>
                <a:spLocks noChangeArrowheads="1"/>
              </p:cNvSpPr>
              <p:nvPr/>
            </p:nvSpPr>
            <p:spPr bwMode="auto">
              <a:xfrm>
                <a:off x="672" y="2160"/>
                <a:ext cx="577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103584" tIns="51793" rIns="103584" bIns="51793">
                <a:spAutoFit/>
              </a:bodyPr>
              <a:lstStyle/>
              <a:p>
                <a:pPr marL="0" marR="0" lvl="0" indent="0" defTabSz="10287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Task </a:t>
                </a:r>
                <a:r>
                  <a:rPr kumimoji="0" lang="en-US" sz="12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t</a:t>
                </a:r>
                <a:r>
                  <a:rPr kumimoji="0" lang="en-US" sz="1200" b="1" i="0" u="none" strike="noStrike" kern="0" cap="none" spc="0" normalizeH="0" baseline="-2500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2</a:t>
                </a:r>
                <a:endParaRPr kumimoji="0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ymbol" charset="0"/>
                </a:endParaRPr>
              </a:p>
            </p:txBody>
          </p:sp>
          <p:sp>
            <p:nvSpPr>
              <p:cNvPr id="20" name="Rectangle 112" descr="25%"/>
              <p:cNvSpPr>
                <a:spLocks noChangeArrowheads="1"/>
              </p:cNvSpPr>
              <p:nvPr/>
            </p:nvSpPr>
            <p:spPr bwMode="auto">
              <a:xfrm>
                <a:off x="3214" y="2305"/>
                <a:ext cx="288" cy="134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Rectangle 113" descr="25%"/>
              <p:cNvSpPr>
                <a:spLocks noChangeArrowheads="1"/>
              </p:cNvSpPr>
              <p:nvPr/>
            </p:nvSpPr>
            <p:spPr bwMode="auto">
              <a:xfrm>
                <a:off x="3938" y="2307"/>
                <a:ext cx="288" cy="134"/>
              </a:xfrm>
              <a:prstGeom prst="rect">
                <a:avLst/>
              </a:prstGeom>
              <a:solidFill>
                <a:srgbClr val="3366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96000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L15: Real-Time Scheduling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Priority Inversion</a:t>
            </a:r>
          </a:p>
          <a:p>
            <a:endParaRPr lang="en-US" dirty="0"/>
          </a:p>
          <a:p>
            <a:r>
              <a:rPr lang="en-US" dirty="0" smtClean="0"/>
              <a:t>Resource Management</a:t>
            </a:r>
          </a:p>
          <a:p>
            <a:pPr lvl="1"/>
            <a:r>
              <a:rPr lang="en-US" dirty="0" smtClean="0"/>
              <a:t>Priority Inheritance Protocol</a:t>
            </a:r>
          </a:p>
          <a:p>
            <a:pPr lvl="1"/>
            <a:r>
              <a:rPr lang="en-US" dirty="0" smtClean="0"/>
              <a:t>Priority Ceiling Protocol</a:t>
            </a:r>
          </a:p>
          <a:p>
            <a:pPr lvl="1"/>
            <a:r>
              <a:rPr lang="en-US" dirty="0" smtClean="0"/>
              <a:t>Highest Locker Priority (PCP-e)</a:t>
            </a:r>
          </a:p>
          <a:p>
            <a:pPr lvl="1"/>
            <a:r>
              <a:rPr lang="en-US" dirty="0" smtClean="0"/>
              <a:t>Non-</a:t>
            </a:r>
            <a:r>
              <a:rPr lang="en-US" dirty="0" err="1" smtClean="0"/>
              <a:t>Preemptible</a:t>
            </a:r>
            <a:r>
              <a:rPr lang="en-US" dirty="0" smtClean="0"/>
              <a:t> Critical Sections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96" name="Group 4"/>
          <p:cNvGrpSpPr>
            <a:grpSpLocks/>
          </p:cNvGrpSpPr>
          <p:nvPr/>
        </p:nvGrpSpPr>
        <p:grpSpPr bwMode="auto">
          <a:xfrm>
            <a:off x="5021697" y="4274488"/>
            <a:ext cx="1181076" cy="1351366"/>
            <a:chOff x="1319" y="2073"/>
            <a:chExt cx="1565" cy="1104"/>
          </a:xfrm>
        </p:grpSpPr>
        <p:sp>
          <p:nvSpPr>
            <p:cNvPr id="180" name="Rectangle 5"/>
            <p:cNvSpPr>
              <a:spLocks noChangeArrowheads="1"/>
            </p:cNvSpPr>
            <p:nvPr/>
          </p:nvSpPr>
          <p:spPr bwMode="auto">
            <a:xfrm>
              <a:off x="1319" y="2073"/>
              <a:ext cx="1565" cy="1104"/>
            </a:xfrm>
            <a:prstGeom prst="rect">
              <a:avLst/>
            </a:prstGeom>
            <a:solidFill>
              <a:srgbClr val="2D2DB9">
                <a:lumMod val="40000"/>
                <a:lumOff val="60000"/>
                <a:alpha val="50195"/>
              </a:srgb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cs"/>
              </a:endParaRPr>
            </a:p>
          </p:txBody>
        </p:sp>
        <p:sp>
          <p:nvSpPr>
            <p:cNvPr id="181" name="Rectangle 6"/>
            <p:cNvSpPr>
              <a:spLocks noChangeArrowheads="1"/>
            </p:cNvSpPr>
            <p:nvPr/>
          </p:nvSpPr>
          <p:spPr bwMode="auto">
            <a:xfrm>
              <a:off x="1330" y="2078"/>
              <a:ext cx="367" cy="199"/>
            </a:xfrm>
            <a:prstGeom prst="rect">
              <a:avLst/>
            </a:prstGeom>
            <a:solidFill>
              <a:srgbClr val="D1D1F3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082" tIns="44649" rIns="91082" bIns="44649">
              <a:spAutoFit/>
            </a:bodyPr>
            <a:lstStyle/>
            <a:p>
              <a:pPr marL="0" marR="0" lvl="0" indent="0" algn="l" defTabSz="91598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808080"/>
                  </a:solidFill>
                  <a:effectLst/>
                  <a:uLnTx/>
                  <a:uFillTx/>
                  <a:latin typeface="Arial" charset="0"/>
                </a:rPr>
                <a:t>C</a:t>
              </a:r>
            </a:p>
          </p:txBody>
        </p:sp>
      </p:grpSp>
      <p:sp>
        <p:nvSpPr>
          <p:cNvPr id="97" name="Rectangle 7"/>
          <p:cNvSpPr>
            <a:spLocks noChangeArrowheads="1"/>
          </p:cNvSpPr>
          <p:nvPr/>
        </p:nvSpPr>
        <p:spPr bwMode="auto">
          <a:xfrm>
            <a:off x="6594426" y="4274488"/>
            <a:ext cx="341472" cy="261950"/>
          </a:xfrm>
          <a:prstGeom prst="rect">
            <a:avLst/>
          </a:prstGeom>
          <a:solidFill>
            <a:srgbClr val="00CC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8" name="Rectangle 8" descr="50%"/>
          <p:cNvSpPr>
            <a:spLocks noChangeArrowheads="1"/>
          </p:cNvSpPr>
          <p:nvPr/>
        </p:nvSpPr>
        <p:spPr bwMode="auto">
          <a:xfrm>
            <a:off x="6200325" y="4274488"/>
            <a:ext cx="389204" cy="1351366"/>
          </a:xfrm>
          <a:prstGeom prst="rect">
            <a:avLst/>
          </a:prstGeom>
          <a:pattFill prst="pct50">
            <a:fgClr>
              <a:srgbClr val="9EE1F5"/>
            </a:fgClr>
            <a:bgClr>
              <a:srgbClr val="FFFFFF"/>
            </a:bgClr>
          </a:patt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9" name="Rectangle 9"/>
          <p:cNvSpPr>
            <a:spLocks noChangeArrowheads="1"/>
          </p:cNvSpPr>
          <p:nvPr/>
        </p:nvSpPr>
        <p:spPr bwMode="auto">
          <a:xfrm>
            <a:off x="5015578" y="5349216"/>
            <a:ext cx="242335" cy="260726"/>
          </a:xfrm>
          <a:prstGeom prst="rect">
            <a:avLst/>
          </a:prstGeom>
          <a:solidFill>
            <a:srgbClr val="00CC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0" name="Rectangle 10"/>
          <p:cNvSpPr>
            <a:spLocks noChangeArrowheads="1"/>
          </p:cNvSpPr>
          <p:nvPr/>
        </p:nvSpPr>
        <p:spPr bwMode="auto">
          <a:xfrm>
            <a:off x="3753723" y="5101955"/>
            <a:ext cx="789424" cy="243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082" tIns="44649" rIns="91082" bIns="44649">
            <a:spAutoFit/>
          </a:bodyPr>
          <a:lstStyle/>
          <a:p>
            <a:pPr marL="0" marR="0" lvl="0" indent="0" algn="l" defTabSz="9159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</a:rPr>
              <a:t>S1 Locked</a:t>
            </a:r>
          </a:p>
        </p:txBody>
      </p:sp>
      <p:sp>
        <p:nvSpPr>
          <p:cNvPr id="101" name="Arc 11"/>
          <p:cNvSpPr>
            <a:spLocks/>
          </p:cNvSpPr>
          <p:nvPr/>
        </p:nvSpPr>
        <p:spPr bwMode="auto">
          <a:xfrm>
            <a:off x="4495414" y="5203553"/>
            <a:ext cx="512820" cy="149336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2700" cap="rnd">
            <a:solidFill>
              <a:srgbClr val="000000"/>
            </a:solidFill>
            <a:round/>
            <a:headEnd type="none" w="med" len="lg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2" name="Rectangle 12"/>
          <p:cNvSpPr>
            <a:spLocks noChangeArrowheads="1"/>
          </p:cNvSpPr>
          <p:nvPr/>
        </p:nvSpPr>
        <p:spPr bwMode="auto">
          <a:xfrm>
            <a:off x="5342362" y="3984385"/>
            <a:ext cx="569120" cy="243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082" tIns="44649" rIns="91082" bIns="44649">
            <a:spAutoFit/>
          </a:bodyPr>
          <a:lstStyle/>
          <a:p>
            <a:pPr marL="0" marR="0" lvl="0" indent="0" algn="l" defTabSz="9159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smtClean="0">
                <a:ln>
                  <a:noFill/>
                </a:ln>
                <a:solidFill>
                  <a:srgbClr val="66FF33"/>
                </a:solidFill>
                <a:effectLst/>
                <a:uLnTx/>
                <a:uFillTx/>
                <a:latin typeface="Arial" charset="0"/>
              </a:rPr>
              <a:t>Ready</a:t>
            </a:r>
          </a:p>
        </p:txBody>
      </p:sp>
      <p:sp>
        <p:nvSpPr>
          <p:cNvPr id="103" name="Line 13"/>
          <p:cNvSpPr>
            <a:spLocks noChangeShapeType="1"/>
          </p:cNvSpPr>
          <p:nvPr/>
        </p:nvSpPr>
        <p:spPr bwMode="auto">
          <a:xfrm>
            <a:off x="5590817" y="4193700"/>
            <a:ext cx="0" cy="320705"/>
          </a:xfrm>
          <a:prstGeom prst="line">
            <a:avLst/>
          </a:prstGeom>
          <a:noFill/>
          <a:ln w="25400">
            <a:solidFill>
              <a:srgbClr val="66FF33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4" name="Rectangle 14"/>
          <p:cNvSpPr>
            <a:spLocks noChangeArrowheads="1"/>
          </p:cNvSpPr>
          <p:nvPr/>
        </p:nvSpPr>
        <p:spPr bwMode="auto">
          <a:xfrm>
            <a:off x="5667923" y="4486251"/>
            <a:ext cx="569120" cy="243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082" tIns="44649" rIns="91082" bIns="44649">
            <a:spAutoFit/>
          </a:bodyPr>
          <a:lstStyle/>
          <a:p>
            <a:pPr marL="0" marR="0" lvl="0" indent="0" algn="l" defTabSz="9159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smtClean="0">
                <a:ln>
                  <a:noFill/>
                </a:ln>
                <a:solidFill>
                  <a:srgbClr val="66FF33"/>
                </a:solidFill>
                <a:effectLst/>
                <a:uLnTx/>
                <a:uFillTx/>
                <a:latin typeface="Arial" charset="0"/>
              </a:rPr>
              <a:t>Ready</a:t>
            </a:r>
          </a:p>
        </p:txBody>
      </p:sp>
      <p:sp>
        <p:nvSpPr>
          <p:cNvPr id="105" name="Line 15"/>
          <p:cNvSpPr>
            <a:spLocks noChangeShapeType="1"/>
          </p:cNvSpPr>
          <p:nvPr/>
        </p:nvSpPr>
        <p:spPr bwMode="auto">
          <a:xfrm>
            <a:off x="5916378" y="4695566"/>
            <a:ext cx="0" cy="320705"/>
          </a:xfrm>
          <a:prstGeom prst="line">
            <a:avLst/>
          </a:prstGeom>
          <a:noFill/>
          <a:ln w="25400">
            <a:solidFill>
              <a:srgbClr val="66FF33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6" name="Rectangle 16"/>
          <p:cNvSpPr>
            <a:spLocks noChangeArrowheads="1"/>
          </p:cNvSpPr>
          <p:nvPr/>
        </p:nvSpPr>
        <p:spPr bwMode="auto">
          <a:xfrm>
            <a:off x="7102350" y="5109300"/>
            <a:ext cx="889785" cy="243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082" tIns="44649" rIns="91082" bIns="44649">
            <a:spAutoFit/>
          </a:bodyPr>
          <a:lstStyle/>
          <a:p>
            <a:pPr marL="0" marR="0" lvl="0" indent="0" algn="l" defTabSz="9159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</a:rPr>
              <a:t>S1 unlocked</a:t>
            </a:r>
          </a:p>
        </p:txBody>
      </p:sp>
      <p:sp>
        <p:nvSpPr>
          <p:cNvPr id="107" name="Rectangle 17"/>
          <p:cNvSpPr>
            <a:spLocks noChangeArrowheads="1"/>
          </p:cNvSpPr>
          <p:nvPr/>
        </p:nvSpPr>
        <p:spPr bwMode="auto">
          <a:xfrm>
            <a:off x="6206445" y="5351664"/>
            <a:ext cx="368398" cy="261950"/>
          </a:xfrm>
          <a:prstGeom prst="rect">
            <a:avLst/>
          </a:prstGeom>
          <a:solidFill>
            <a:srgbClr val="00CC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8" name="Arc 18"/>
          <p:cNvSpPr>
            <a:spLocks/>
          </p:cNvSpPr>
          <p:nvPr/>
        </p:nvSpPr>
        <p:spPr bwMode="auto">
          <a:xfrm>
            <a:off x="6605441" y="5221914"/>
            <a:ext cx="520163" cy="132199"/>
          </a:xfrm>
          <a:custGeom>
            <a:avLst/>
            <a:gdLst>
              <a:gd name="T0" fmla="*/ 0 w 21599"/>
              <a:gd name="T1" fmla="*/ 0 h 21600"/>
              <a:gd name="T2" fmla="*/ 0 w 21599"/>
              <a:gd name="T3" fmla="*/ 0 h 21600"/>
              <a:gd name="T4" fmla="*/ 0 w 21599"/>
              <a:gd name="T5" fmla="*/ 0 h 21600"/>
              <a:gd name="T6" fmla="*/ 0 60000 65536"/>
              <a:gd name="T7" fmla="*/ 0 60000 65536"/>
              <a:gd name="T8" fmla="*/ 0 60000 65536"/>
              <a:gd name="T9" fmla="*/ 0 w 21599"/>
              <a:gd name="T10" fmla="*/ 0 h 21600"/>
              <a:gd name="T11" fmla="*/ 21599 w 21599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599" h="21600" fill="none" extrusionOk="0">
                <a:moveTo>
                  <a:pt x="-1" y="21398"/>
                </a:moveTo>
                <a:cubicBezTo>
                  <a:pt x="110" y="9568"/>
                  <a:pt x="9716" y="27"/>
                  <a:pt x="21548" y="0"/>
                </a:cubicBezTo>
              </a:path>
              <a:path w="21599" h="21600" stroke="0" extrusionOk="0">
                <a:moveTo>
                  <a:pt x="-1" y="21398"/>
                </a:moveTo>
                <a:cubicBezTo>
                  <a:pt x="110" y="9568"/>
                  <a:pt x="9716" y="27"/>
                  <a:pt x="21548" y="0"/>
                </a:cubicBezTo>
                <a:lnTo>
                  <a:pt x="21599" y="21600"/>
                </a:lnTo>
                <a:lnTo>
                  <a:pt x="-1" y="21398"/>
                </a:lnTo>
                <a:close/>
              </a:path>
            </a:pathLst>
          </a:custGeom>
          <a:noFill/>
          <a:ln w="12700" cap="rnd">
            <a:solidFill>
              <a:srgbClr val="0000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9" name="Rectangle 19"/>
          <p:cNvSpPr>
            <a:spLocks noChangeArrowheads="1"/>
          </p:cNvSpPr>
          <p:nvPr/>
        </p:nvSpPr>
        <p:spPr bwMode="auto">
          <a:xfrm>
            <a:off x="5510038" y="3429885"/>
            <a:ext cx="1788137" cy="243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082" tIns="44649" rIns="91082" bIns="44649">
            <a:spAutoFit/>
          </a:bodyPr>
          <a:lstStyle/>
          <a:p>
            <a:pPr marL="0" marR="0" lvl="0" indent="0" algn="l" defTabSz="9159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</a:rPr>
              <a:t>Attempt to lock S1 (blocked)</a:t>
            </a:r>
          </a:p>
        </p:txBody>
      </p:sp>
      <p:sp>
        <p:nvSpPr>
          <p:cNvPr id="110" name="Line 20"/>
          <p:cNvSpPr>
            <a:spLocks noChangeShapeType="1"/>
          </p:cNvSpPr>
          <p:nvPr/>
        </p:nvSpPr>
        <p:spPr bwMode="auto">
          <a:xfrm flipV="1">
            <a:off x="6199102" y="3625735"/>
            <a:ext cx="0" cy="660994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1" name="Rectangle 21"/>
          <p:cNvSpPr>
            <a:spLocks noChangeArrowheads="1"/>
          </p:cNvSpPr>
          <p:nvPr/>
        </p:nvSpPr>
        <p:spPr bwMode="auto">
          <a:xfrm>
            <a:off x="7706963" y="4033348"/>
            <a:ext cx="889785" cy="243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082" tIns="44649" rIns="91082" bIns="44649">
            <a:spAutoFit/>
          </a:bodyPr>
          <a:lstStyle/>
          <a:p>
            <a:pPr marL="0" marR="0" lvl="0" indent="0" algn="l" defTabSz="9159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</a:rPr>
              <a:t>S1 unlocked</a:t>
            </a:r>
          </a:p>
        </p:txBody>
      </p:sp>
      <p:sp>
        <p:nvSpPr>
          <p:cNvPr id="112" name="Rectangle 22"/>
          <p:cNvSpPr>
            <a:spLocks noChangeArrowheads="1"/>
          </p:cNvSpPr>
          <p:nvPr/>
        </p:nvSpPr>
        <p:spPr bwMode="auto">
          <a:xfrm>
            <a:off x="6393704" y="3746917"/>
            <a:ext cx="789424" cy="243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082" tIns="44649" rIns="91082" bIns="44649">
            <a:spAutoFit/>
          </a:bodyPr>
          <a:lstStyle/>
          <a:p>
            <a:pPr marL="0" marR="0" lvl="0" indent="0" algn="l" defTabSz="9159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</a:rPr>
              <a:t>S1 Locked</a:t>
            </a:r>
          </a:p>
        </p:txBody>
      </p:sp>
      <p:sp>
        <p:nvSpPr>
          <p:cNvPr id="113" name="Line 23"/>
          <p:cNvSpPr>
            <a:spLocks noChangeShapeType="1"/>
          </p:cNvSpPr>
          <p:nvPr/>
        </p:nvSpPr>
        <p:spPr bwMode="auto">
          <a:xfrm flipV="1">
            <a:off x="6596873" y="3948888"/>
            <a:ext cx="0" cy="33784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4" name="Arc 24"/>
          <p:cNvSpPr>
            <a:spLocks/>
          </p:cNvSpPr>
          <p:nvPr/>
        </p:nvSpPr>
        <p:spPr bwMode="auto">
          <a:xfrm>
            <a:off x="6950584" y="4127601"/>
            <a:ext cx="801663" cy="14811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0" y="21600"/>
                </a:moveTo>
                <a:cubicBezTo>
                  <a:pt x="0" y="9683"/>
                  <a:pt x="9650" y="18"/>
                  <a:pt x="21567" y="0"/>
                </a:cubicBezTo>
              </a:path>
              <a:path w="21600" h="21600" stroke="0" extrusionOk="0">
                <a:moveTo>
                  <a:pt x="0" y="21600"/>
                </a:moveTo>
                <a:cubicBezTo>
                  <a:pt x="0" y="9683"/>
                  <a:pt x="9650" y="18"/>
                  <a:pt x="21567" y="0"/>
                </a:cubicBez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 w="12700" cap="rnd">
            <a:solidFill>
              <a:srgbClr val="0000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115" name="Group 25"/>
          <p:cNvGrpSpPr>
            <a:grpSpLocks/>
          </p:cNvGrpSpPr>
          <p:nvPr/>
        </p:nvGrpSpPr>
        <p:grpSpPr bwMode="auto">
          <a:xfrm>
            <a:off x="4336306" y="3778742"/>
            <a:ext cx="4444029" cy="2339185"/>
            <a:chOff x="760" y="1668"/>
            <a:chExt cx="3631" cy="1911"/>
          </a:xfrm>
        </p:grpSpPr>
        <p:grpSp>
          <p:nvGrpSpPr>
            <p:cNvPr id="117" name="Group 26"/>
            <p:cNvGrpSpPr>
              <a:grpSpLocks/>
            </p:cNvGrpSpPr>
            <p:nvPr/>
          </p:nvGrpSpPr>
          <p:grpSpPr bwMode="auto">
            <a:xfrm>
              <a:off x="1189" y="3380"/>
              <a:ext cx="3202" cy="199"/>
              <a:chOff x="1189" y="3337"/>
              <a:chExt cx="3202" cy="199"/>
            </a:xfrm>
          </p:grpSpPr>
          <p:sp>
            <p:nvSpPr>
              <p:cNvPr id="178" name="Line 27"/>
              <p:cNvSpPr>
                <a:spLocks noChangeShapeType="1"/>
              </p:cNvSpPr>
              <p:nvPr/>
            </p:nvSpPr>
            <p:spPr bwMode="auto">
              <a:xfrm>
                <a:off x="1189" y="3434"/>
                <a:ext cx="2744" cy="0"/>
              </a:xfrm>
              <a:prstGeom prst="line">
                <a:avLst/>
              </a:prstGeom>
              <a:noFill/>
              <a:ln w="50800">
                <a:solidFill>
                  <a:srgbClr val="CC0066"/>
                </a:solidFill>
                <a:round/>
                <a:headEnd type="none" w="sm" len="sm"/>
                <a:tailEnd type="stealth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9" name="Rectangle 28"/>
              <p:cNvSpPr>
                <a:spLocks noChangeArrowheads="1"/>
              </p:cNvSpPr>
              <p:nvPr/>
            </p:nvSpPr>
            <p:spPr bwMode="auto">
              <a:xfrm>
                <a:off x="4043" y="3337"/>
                <a:ext cx="348" cy="1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082" tIns="44649" rIns="91082" bIns="44649">
                <a:spAutoFit/>
              </a:bodyPr>
              <a:lstStyle/>
              <a:p>
                <a:pPr marL="0" marR="0" lvl="0" indent="0" algn="l" defTabSz="91598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time</a:t>
                </a:r>
              </a:p>
            </p:txBody>
          </p:sp>
        </p:grpSp>
        <p:grpSp>
          <p:nvGrpSpPr>
            <p:cNvPr id="118" name="Group 29"/>
            <p:cNvGrpSpPr>
              <a:grpSpLocks/>
            </p:cNvGrpSpPr>
            <p:nvPr/>
          </p:nvGrpSpPr>
          <p:grpSpPr bwMode="auto">
            <a:xfrm>
              <a:off x="766" y="1668"/>
              <a:ext cx="3181" cy="220"/>
              <a:chOff x="766" y="1668"/>
              <a:chExt cx="3181" cy="220"/>
            </a:xfrm>
          </p:grpSpPr>
          <p:sp>
            <p:nvSpPr>
              <p:cNvPr id="171" name="Rectangle 30"/>
              <p:cNvSpPr>
                <a:spLocks noChangeArrowheads="1"/>
              </p:cNvSpPr>
              <p:nvPr/>
            </p:nvSpPr>
            <p:spPr bwMode="auto">
              <a:xfrm>
                <a:off x="766" y="1668"/>
                <a:ext cx="381" cy="1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082" tIns="44649" rIns="91082" bIns="44649">
                <a:spAutoFit/>
              </a:bodyPr>
              <a:lstStyle/>
              <a:p>
                <a:pPr marL="0" marR="0" lvl="0" indent="0" algn="l" defTabSz="91598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t</a:t>
                </a:r>
                <a:r>
                  <a:rPr kumimoji="0" lang="en-US" sz="1000" b="1" i="0" u="none" strike="noStrike" kern="0" cap="none" spc="0" normalizeH="0" baseline="-2500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1</a:t>
                </a:r>
                <a:r>
                  <a: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(H)</a:t>
                </a:r>
              </a:p>
            </p:txBody>
          </p:sp>
          <p:sp>
            <p:nvSpPr>
              <p:cNvPr id="172" name="Line 31"/>
              <p:cNvSpPr>
                <a:spLocks noChangeShapeType="1"/>
              </p:cNvSpPr>
              <p:nvPr/>
            </p:nvSpPr>
            <p:spPr bwMode="auto">
              <a:xfrm>
                <a:off x="1199" y="1885"/>
                <a:ext cx="318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73" name="Group 32"/>
              <p:cNvGrpSpPr>
                <a:grpSpLocks/>
              </p:cNvGrpSpPr>
              <p:nvPr/>
            </p:nvGrpSpPr>
            <p:grpSpPr bwMode="auto">
              <a:xfrm>
                <a:off x="1519" y="1669"/>
                <a:ext cx="347" cy="219"/>
                <a:chOff x="1519" y="1626"/>
                <a:chExt cx="347" cy="219"/>
              </a:xfrm>
            </p:grpSpPr>
            <p:sp>
              <p:nvSpPr>
                <p:cNvPr id="175" name="Line 33"/>
                <p:cNvSpPr>
                  <a:spLocks noChangeShapeType="1"/>
                </p:cNvSpPr>
                <p:nvPr/>
              </p:nvSpPr>
              <p:spPr bwMode="auto">
                <a:xfrm flipV="1">
                  <a:off x="1519" y="1626"/>
                  <a:ext cx="0" cy="21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76" name="Line 34"/>
                <p:cNvSpPr>
                  <a:spLocks noChangeShapeType="1"/>
                </p:cNvSpPr>
                <p:nvPr/>
              </p:nvSpPr>
              <p:spPr bwMode="auto">
                <a:xfrm>
                  <a:off x="1524" y="1628"/>
                  <a:ext cx="338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77" name="Line 35"/>
                <p:cNvSpPr>
                  <a:spLocks noChangeShapeType="1"/>
                </p:cNvSpPr>
                <p:nvPr/>
              </p:nvSpPr>
              <p:spPr bwMode="auto">
                <a:xfrm>
                  <a:off x="1866" y="1633"/>
                  <a:ext cx="0" cy="20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74" name="Line 36"/>
              <p:cNvSpPr>
                <a:spLocks noChangeShapeType="1"/>
              </p:cNvSpPr>
              <p:nvPr/>
            </p:nvSpPr>
            <p:spPr bwMode="auto">
              <a:xfrm>
                <a:off x="1870" y="1885"/>
                <a:ext cx="2077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19" name="Group 37"/>
            <p:cNvGrpSpPr>
              <a:grpSpLocks/>
            </p:cNvGrpSpPr>
            <p:nvPr/>
          </p:nvGrpSpPr>
          <p:grpSpPr bwMode="auto">
            <a:xfrm>
              <a:off x="760" y="2485"/>
              <a:ext cx="3189" cy="220"/>
              <a:chOff x="760" y="2485"/>
              <a:chExt cx="3189" cy="220"/>
            </a:xfrm>
          </p:grpSpPr>
          <p:sp>
            <p:nvSpPr>
              <p:cNvPr id="164" name="Rectangle 38"/>
              <p:cNvSpPr>
                <a:spLocks noChangeArrowheads="1"/>
              </p:cNvSpPr>
              <p:nvPr/>
            </p:nvSpPr>
            <p:spPr bwMode="auto">
              <a:xfrm>
                <a:off x="760" y="2485"/>
                <a:ext cx="234" cy="1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082" tIns="44649" rIns="91082" bIns="44649">
                <a:spAutoFit/>
              </a:bodyPr>
              <a:lstStyle/>
              <a:p>
                <a:pPr marL="0" marR="0" lvl="0" indent="0" algn="l" defTabSz="91598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t</a:t>
                </a:r>
                <a:r>
                  <a:rPr kumimoji="0" lang="en-US" sz="1000" b="1" i="0" u="none" strike="noStrike" kern="0" cap="none" spc="0" normalizeH="0" baseline="-2500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3</a:t>
                </a:r>
              </a:p>
            </p:txBody>
          </p:sp>
          <p:sp>
            <p:nvSpPr>
              <p:cNvPr id="165" name="Line 39"/>
              <p:cNvSpPr>
                <a:spLocks noChangeShapeType="1"/>
              </p:cNvSpPr>
              <p:nvPr/>
            </p:nvSpPr>
            <p:spPr bwMode="auto">
              <a:xfrm>
                <a:off x="1199" y="2702"/>
                <a:ext cx="1820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66" name="Group 40"/>
              <p:cNvGrpSpPr>
                <a:grpSpLocks/>
              </p:cNvGrpSpPr>
              <p:nvPr/>
            </p:nvGrpSpPr>
            <p:grpSpPr bwMode="auto">
              <a:xfrm>
                <a:off x="3022" y="2486"/>
                <a:ext cx="535" cy="219"/>
                <a:chOff x="3022" y="2443"/>
                <a:chExt cx="535" cy="219"/>
              </a:xfrm>
            </p:grpSpPr>
            <p:sp>
              <p:nvSpPr>
                <p:cNvPr id="168" name="Line 41"/>
                <p:cNvSpPr>
                  <a:spLocks noChangeShapeType="1"/>
                </p:cNvSpPr>
                <p:nvPr/>
              </p:nvSpPr>
              <p:spPr bwMode="auto">
                <a:xfrm flipV="1">
                  <a:off x="3022" y="2443"/>
                  <a:ext cx="0" cy="21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69" name="Line 42"/>
                <p:cNvSpPr>
                  <a:spLocks noChangeShapeType="1"/>
                </p:cNvSpPr>
                <p:nvPr/>
              </p:nvSpPr>
              <p:spPr bwMode="auto">
                <a:xfrm>
                  <a:off x="3027" y="2445"/>
                  <a:ext cx="527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70" name="Line 43"/>
                <p:cNvSpPr>
                  <a:spLocks noChangeShapeType="1"/>
                </p:cNvSpPr>
                <p:nvPr/>
              </p:nvSpPr>
              <p:spPr bwMode="auto">
                <a:xfrm>
                  <a:off x="3557" y="2450"/>
                  <a:ext cx="0" cy="20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67" name="Line 44"/>
              <p:cNvSpPr>
                <a:spLocks noChangeShapeType="1"/>
              </p:cNvSpPr>
              <p:nvPr/>
            </p:nvSpPr>
            <p:spPr bwMode="auto">
              <a:xfrm>
                <a:off x="3560" y="2702"/>
                <a:ext cx="389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20" name="Group 45"/>
            <p:cNvGrpSpPr>
              <a:grpSpLocks/>
            </p:cNvGrpSpPr>
            <p:nvPr/>
          </p:nvGrpSpPr>
          <p:grpSpPr bwMode="auto">
            <a:xfrm>
              <a:off x="783" y="2941"/>
              <a:ext cx="3164" cy="226"/>
              <a:chOff x="783" y="2941"/>
              <a:chExt cx="3164" cy="226"/>
            </a:xfrm>
          </p:grpSpPr>
          <p:sp>
            <p:nvSpPr>
              <p:cNvPr id="148" name="Rectangle 46"/>
              <p:cNvSpPr>
                <a:spLocks noChangeArrowheads="1"/>
              </p:cNvSpPr>
              <p:nvPr/>
            </p:nvSpPr>
            <p:spPr bwMode="auto">
              <a:xfrm>
                <a:off x="783" y="2947"/>
                <a:ext cx="370" cy="1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082" tIns="44649" rIns="91082" bIns="44649">
                <a:spAutoFit/>
              </a:bodyPr>
              <a:lstStyle/>
              <a:p>
                <a:pPr marL="0" marR="0" lvl="0" indent="0" algn="l" defTabSz="91598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t</a:t>
                </a:r>
                <a:r>
                  <a:rPr kumimoji="0" lang="en-US" sz="1000" b="1" i="0" u="none" strike="noStrike" kern="0" cap="none" spc="0" normalizeH="0" baseline="-2500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4</a:t>
                </a:r>
                <a:r>
                  <a: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charset="0"/>
                  </a:rPr>
                  <a:t>(L)</a:t>
                </a:r>
              </a:p>
            </p:txBody>
          </p:sp>
          <p:grpSp>
            <p:nvGrpSpPr>
              <p:cNvPr id="149" name="Group 47"/>
              <p:cNvGrpSpPr>
                <a:grpSpLocks/>
              </p:cNvGrpSpPr>
              <p:nvPr/>
            </p:nvGrpSpPr>
            <p:grpSpPr bwMode="auto">
              <a:xfrm>
                <a:off x="1187" y="2948"/>
                <a:ext cx="333" cy="219"/>
                <a:chOff x="1187" y="2905"/>
                <a:chExt cx="333" cy="219"/>
              </a:xfrm>
            </p:grpSpPr>
            <p:sp>
              <p:nvSpPr>
                <p:cNvPr id="161" name="Line 48"/>
                <p:cNvSpPr>
                  <a:spLocks noChangeShapeType="1"/>
                </p:cNvSpPr>
                <p:nvPr/>
              </p:nvSpPr>
              <p:spPr bwMode="auto">
                <a:xfrm flipV="1">
                  <a:off x="1187" y="2905"/>
                  <a:ext cx="0" cy="21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62" name="Line 49"/>
                <p:cNvSpPr>
                  <a:spLocks noChangeShapeType="1"/>
                </p:cNvSpPr>
                <p:nvPr/>
              </p:nvSpPr>
              <p:spPr bwMode="auto">
                <a:xfrm>
                  <a:off x="1191" y="2908"/>
                  <a:ext cx="326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63" name="Line 50"/>
                <p:cNvSpPr>
                  <a:spLocks noChangeShapeType="1"/>
                </p:cNvSpPr>
                <p:nvPr/>
              </p:nvSpPr>
              <p:spPr bwMode="auto">
                <a:xfrm>
                  <a:off x="1520" y="2912"/>
                  <a:ext cx="0" cy="20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150" name="Group 51"/>
              <p:cNvGrpSpPr>
                <a:grpSpLocks/>
              </p:cNvGrpSpPr>
              <p:nvPr/>
            </p:nvGrpSpPr>
            <p:grpSpPr bwMode="auto">
              <a:xfrm>
                <a:off x="3579" y="2941"/>
                <a:ext cx="213" cy="219"/>
                <a:chOff x="3579" y="2898"/>
                <a:chExt cx="213" cy="219"/>
              </a:xfrm>
            </p:grpSpPr>
            <p:sp>
              <p:nvSpPr>
                <p:cNvPr id="158" name="Line 52"/>
                <p:cNvSpPr>
                  <a:spLocks noChangeShapeType="1"/>
                </p:cNvSpPr>
                <p:nvPr/>
              </p:nvSpPr>
              <p:spPr bwMode="auto">
                <a:xfrm flipV="1">
                  <a:off x="3579" y="2898"/>
                  <a:ext cx="0" cy="21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59" name="Line 53"/>
                <p:cNvSpPr>
                  <a:spLocks noChangeShapeType="1"/>
                </p:cNvSpPr>
                <p:nvPr/>
              </p:nvSpPr>
              <p:spPr bwMode="auto">
                <a:xfrm>
                  <a:off x="3583" y="2900"/>
                  <a:ext cx="206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60" name="Line 54"/>
                <p:cNvSpPr>
                  <a:spLocks noChangeShapeType="1"/>
                </p:cNvSpPr>
                <p:nvPr/>
              </p:nvSpPr>
              <p:spPr bwMode="auto">
                <a:xfrm>
                  <a:off x="3792" y="2905"/>
                  <a:ext cx="0" cy="20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51" name="Line 55"/>
              <p:cNvSpPr>
                <a:spLocks noChangeShapeType="1"/>
              </p:cNvSpPr>
              <p:nvPr/>
            </p:nvSpPr>
            <p:spPr bwMode="auto">
              <a:xfrm>
                <a:off x="2597" y="3164"/>
                <a:ext cx="976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" name="Line 56"/>
              <p:cNvSpPr>
                <a:spLocks noChangeShapeType="1"/>
              </p:cNvSpPr>
              <p:nvPr/>
            </p:nvSpPr>
            <p:spPr bwMode="auto">
              <a:xfrm>
                <a:off x="3796" y="3164"/>
                <a:ext cx="151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53" name="Group 57"/>
              <p:cNvGrpSpPr>
                <a:grpSpLocks/>
              </p:cNvGrpSpPr>
              <p:nvPr/>
            </p:nvGrpSpPr>
            <p:grpSpPr bwMode="auto">
              <a:xfrm>
                <a:off x="2283" y="2943"/>
                <a:ext cx="310" cy="213"/>
                <a:chOff x="2283" y="2900"/>
                <a:chExt cx="310" cy="213"/>
              </a:xfrm>
            </p:grpSpPr>
            <p:sp>
              <p:nvSpPr>
                <p:cNvPr id="155" name="Line 58"/>
                <p:cNvSpPr>
                  <a:spLocks noChangeShapeType="1"/>
                </p:cNvSpPr>
                <p:nvPr/>
              </p:nvSpPr>
              <p:spPr bwMode="auto">
                <a:xfrm flipV="1">
                  <a:off x="2283" y="2900"/>
                  <a:ext cx="0" cy="213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56" name="Line 59"/>
                <p:cNvSpPr>
                  <a:spLocks noChangeShapeType="1"/>
                </p:cNvSpPr>
                <p:nvPr/>
              </p:nvSpPr>
              <p:spPr bwMode="auto">
                <a:xfrm>
                  <a:off x="2287" y="2903"/>
                  <a:ext cx="30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57" name="Line 60"/>
                <p:cNvSpPr>
                  <a:spLocks noChangeShapeType="1"/>
                </p:cNvSpPr>
                <p:nvPr/>
              </p:nvSpPr>
              <p:spPr bwMode="auto">
                <a:xfrm>
                  <a:off x="2593" y="2908"/>
                  <a:ext cx="0" cy="198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54" name="Line 61"/>
              <p:cNvSpPr>
                <a:spLocks noChangeShapeType="1"/>
              </p:cNvSpPr>
              <p:nvPr/>
            </p:nvSpPr>
            <p:spPr bwMode="auto">
              <a:xfrm>
                <a:off x="1525" y="3167"/>
                <a:ext cx="753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21" name="Group 62"/>
            <p:cNvGrpSpPr>
              <a:grpSpLocks/>
            </p:cNvGrpSpPr>
            <p:nvPr/>
          </p:nvGrpSpPr>
          <p:grpSpPr bwMode="auto">
            <a:xfrm>
              <a:off x="761" y="2070"/>
              <a:ext cx="3188" cy="224"/>
              <a:chOff x="761" y="2070"/>
              <a:chExt cx="3188" cy="224"/>
            </a:xfrm>
          </p:grpSpPr>
          <p:sp>
            <p:nvSpPr>
              <p:cNvPr id="136" name="Rectangle 63"/>
              <p:cNvSpPr>
                <a:spLocks noChangeArrowheads="1"/>
              </p:cNvSpPr>
              <p:nvPr/>
            </p:nvSpPr>
            <p:spPr bwMode="auto">
              <a:xfrm>
                <a:off x="761" y="2073"/>
                <a:ext cx="234" cy="1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082" tIns="44649" rIns="91082" bIns="44649">
                <a:spAutoFit/>
              </a:bodyPr>
              <a:lstStyle/>
              <a:p>
                <a:pPr marL="0" marR="0" lvl="0" indent="0" algn="l" defTabSz="91598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t</a:t>
                </a:r>
                <a:r>
                  <a:rPr kumimoji="0" lang="en-US" sz="1000" b="1" i="0" u="none" strike="noStrike" kern="0" cap="none" spc="0" normalizeH="0" baseline="-2500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Symbol" charset="0"/>
                  </a:rPr>
                  <a:t>2</a:t>
                </a:r>
              </a:p>
            </p:txBody>
          </p:sp>
          <p:sp>
            <p:nvSpPr>
              <p:cNvPr id="137" name="Line 64"/>
              <p:cNvSpPr>
                <a:spLocks noChangeShapeType="1"/>
              </p:cNvSpPr>
              <p:nvPr/>
            </p:nvSpPr>
            <p:spPr bwMode="auto">
              <a:xfrm>
                <a:off x="1192" y="2290"/>
                <a:ext cx="670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38" name="Group 65"/>
              <p:cNvGrpSpPr>
                <a:grpSpLocks/>
              </p:cNvGrpSpPr>
              <p:nvPr/>
            </p:nvGrpSpPr>
            <p:grpSpPr bwMode="auto">
              <a:xfrm>
                <a:off x="1867" y="2074"/>
                <a:ext cx="415" cy="220"/>
                <a:chOff x="1867" y="2031"/>
                <a:chExt cx="415" cy="220"/>
              </a:xfrm>
            </p:grpSpPr>
            <p:sp>
              <p:nvSpPr>
                <p:cNvPr id="145" name="Line 66"/>
                <p:cNvSpPr>
                  <a:spLocks noChangeShapeType="1"/>
                </p:cNvSpPr>
                <p:nvPr/>
              </p:nvSpPr>
              <p:spPr bwMode="auto">
                <a:xfrm flipV="1">
                  <a:off x="1867" y="2031"/>
                  <a:ext cx="0" cy="22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" name="Line 67"/>
                <p:cNvSpPr>
                  <a:spLocks noChangeShapeType="1"/>
                </p:cNvSpPr>
                <p:nvPr/>
              </p:nvSpPr>
              <p:spPr bwMode="auto">
                <a:xfrm>
                  <a:off x="1871" y="2034"/>
                  <a:ext cx="407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" name="Line 68"/>
                <p:cNvSpPr>
                  <a:spLocks noChangeShapeType="1"/>
                </p:cNvSpPr>
                <p:nvPr/>
              </p:nvSpPr>
              <p:spPr bwMode="auto">
                <a:xfrm>
                  <a:off x="2282" y="2038"/>
                  <a:ext cx="0" cy="206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39" name="Line 69"/>
              <p:cNvSpPr>
                <a:spLocks noChangeShapeType="1"/>
              </p:cNvSpPr>
              <p:nvPr/>
            </p:nvSpPr>
            <p:spPr bwMode="auto">
              <a:xfrm>
                <a:off x="3027" y="2290"/>
                <a:ext cx="922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40" name="Group 70"/>
              <p:cNvGrpSpPr>
                <a:grpSpLocks/>
              </p:cNvGrpSpPr>
              <p:nvPr/>
            </p:nvGrpSpPr>
            <p:grpSpPr bwMode="auto">
              <a:xfrm>
                <a:off x="2610" y="2070"/>
                <a:ext cx="415" cy="219"/>
                <a:chOff x="2610" y="2027"/>
                <a:chExt cx="415" cy="219"/>
              </a:xfrm>
            </p:grpSpPr>
            <p:sp>
              <p:nvSpPr>
                <p:cNvPr id="142" name="Line 71"/>
                <p:cNvSpPr>
                  <a:spLocks noChangeShapeType="1"/>
                </p:cNvSpPr>
                <p:nvPr/>
              </p:nvSpPr>
              <p:spPr bwMode="auto">
                <a:xfrm flipV="1">
                  <a:off x="2610" y="2027"/>
                  <a:ext cx="0" cy="21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3" name="Line 72"/>
                <p:cNvSpPr>
                  <a:spLocks noChangeShapeType="1"/>
                </p:cNvSpPr>
                <p:nvPr/>
              </p:nvSpPr>
              <p:spPr bwMode="auto">
                <a:xfrm>
                  <a:off x="2614" y="2029"/>
                  <a:ext cx="407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4" name="Line 73"/>
                <p:cNvSpPr>
                  <a:spLocks noChangeShapeType="1"/>
                </p:cNvSpPr>
                <p:nvPr/>
              </p:nvSpPr>
              <p:spPr bwMode="auto">
                <a:xfrm>
                  <a:off x="3025" y="2034"/>
                  <a:ext cx="0" cy="20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41" name="Line 74"/>
              <p:cNvSpPr>
                <a:spLocks noChangeShapeType="1"/>
              </p:cNvSpPr>
              <p:nvPr/>
            </p:nvSpPr>
            <p:spPr bwMode="auto">
              <a:xfrm flipH="1">
                <a:off x="2279" y="2294"/>
                <a:ext cx="332" cy="0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16" name="Rectangle 89"/>
          <p:cNvSpPr>
            <a:spLocks noChangeArrowheads="1"/>
          </p:cNvSpPr>
          <p:nvPr/>
        </p:nvSpPr>
        <p:spPr bwMode="auto">
          <a:xfrm>
            <a:off x="6278656" y="4285505"/>
            <a:ext cx="299859" cy="258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102870" tIns="51435" rIns="102870" bIns="51435">
            <a:spAutoFit/>
          </a:bodyPr>
          <a:lstStyle/>
          <a:p>
            <a:pPr marL="0" marR="0" lvl="0" indent="0" algn="l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232287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L16: 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Memory Protection Unit</a:t>
            </a:r>
          </a:p>
          <a:p>
            <a:endParaRPr lang="en-US" dirty="0"/>
          </a:p>
          <a:p>
            <a:r>
              <a:rPr lang="en-US" dirty="0" smtClean="0"/>
              <a:t>Virtual Memory</a:t>
            </a:r>
          </a:p>
          <a:p>
            <a:endParaRPr lang="en-US" dirty="0"/>
          </a:p>
          <a:p>
            <a:r>
              <a:rPr lang="en-US" dirty="0" smtClean="0"/>
              <a:t>Memory Reservations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4F618-CACE-4FD6-AC09-05B693CE5579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4901794" y="1062745"/>
            <a:ext cx="4004103" cy="2493121"/>
            <a:chOff x="457200" y="1096168"/>
            <a:chExt cx="8077200" cy="502920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457200" y="1096168"/>
              <a:ext cx="2438400" cy="42672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762000" y="3991768"/>
              <a:ext cx="1828800" cy="7620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7" name="Rectangle 13"/>
            <p:cNvSpPr>
              <a:spLocks noChangeArrowheads="1"/>
            </p:cNvSpPr>
            <p:nvPr/>
          </p:nvSpPr>
          <p:spPr bwMode="auto">
            <a:xfrm>
              <a:off x="762000" y="3229768"/>
              <a:ext cx="1828800" cy="7620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8" name="Rectangle 14"/>
            <p:cNvSpPr>
              <a:spLocks noChangeArrowheads="1"/>
            </p:cNvSpPr>
            <p:nvPr/>
          </p:nvSpPr>
          <p:spPr bwMode="auto">
            <a:xfrm>
              <a:off x="762000" y="2467768"/>
              <a:ext cx="1828800" cy="7620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9" name="Text Box 16"/>
            <p:cNvSpPr txBox="1">
              <a:spLocks noChangeArrowheads="1"/>
            </p:cNvSpPr>
            <p:nvPr/>
          </p:nvSpPr>
          <p:spPr bwMode="auto">
            <a:xfrm>
              <a:off x="1173297" y="4108906"/>
              <a:ext cx="1096694" cy="5277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000000"/>
                  </a:solidFill>
                  <a:cs typeface="Arial" charset="0"/>
                </a:rPr>
                <a:t>Task 1</a:t>
              </a:r>
            </a:p>
          </p:txBody>
        </p:sp>
        <p:sp>
          <p:nvSpPr>
            <p:cNvPr id="10" name="Text Box 17"/>
            <p:cNvSpPr txBox="1">
              <a:spLocks noChangeArrowheads="1"/>
            </p:cNvSpPr>
            <p:nvPr/>
          </p:nvSpPr>
          <p:spPr bwMode="auto">
            <a:xfrm>
              <a:off x="1176472" y="3346905"/>
              <a:ext cx="1096694" cy="5277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000000"/>
                  </a:solidFill>
                  <a:cs typeface="Arial" charset="0"/>
                </a:rPr>
                <a:t>Task 2</a:t>
              </a:r>
            </a:p>
          </p:txBody>
        </p:sp>
        <p:sp>
          <p:nvSpPr>
            <p:cNvPr id="11" name="Text Box 18"/>
            <p:cNvSpPr txBox="1">
              <a:spLocks noChangeArrowheads="1"/>
            </p:cNvSpPr>
            <p:nvPr/>
          </p:nvSpPr>
          <p:spPr bwMode="auto">
            <a:xfrm>
              <a:off x="1173297" y="2584906"/>
              <a:ext cx="1096694" cy="5277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000000"/>
                  </a:solidFill>
                  <a:cs typeface="Arial" charset="0"/>
                </a:rPr>
                <a:t>Task 3</a:t>
              </a:r>
            </a:p>
          </p:txBody>
        </p:sp>
        <p:sp>
          <p:nvSpPr>
            <p:cNvPr id="12" name="Rectangle 19"/>
            <p:cNvSpPr>
              <a:spLocks noChangeArrowheads="1"/>
            </p:cNvSpPr>
            <p:nvPr/>
          </p:nvSpPr>
          <p:spPr bwMode="auto">
            <a:xfrm>
              <a:off x="3276600" y="1096168"/>
              <a:ext cx="2438400" cy="42672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13" name="Rectangle 20"/>
            <p:cNvSpPr>
              <a:spLocks noChangeArrowheads="1"/>
            </p:cNvSpPr>
            <p:nvPr/>
          </p:nvSpPr>
          <p:spPr bwMode="auto">
            <a:xfrm>
              <a:off x="3581400" y="3991768"/>
              <a:ext cx="1828800" cy="7620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14" name="Rectangle 21"/>
            <p:cNvSpPr>
              <a:spLocks noChangeArrowheads="1"/>
            </p:cNvSpPr>
            <p:nvPr/>
          </p:nvSpPr>
          <p:spPr bwMode="auto">
            <a:xfrm>
              <a:off x="3581400" y="3229768"/>
              <a:ext cx="1828800" cy="7620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15" name="Rectangle 22"/>
            <p:cNvSpPr>
              <a:spLocks noChangeArrowheads="1"/>
            </p:cNvSpPr>
            <p:nvPr/>
          </p:nvSpPr>
          <p:spPr bwMode="auto">
            <a:xfrm>
              <a:off x="3581400" y="2467768"/>
              <a:ext cx="1828800" cy="7620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16" name="Text Box 23"/>
            <p:cNvSpPr txBox="1">
              <a:spLocks noChangeArrowheads="1"/>
            </p:cNvSpPr>
            <p:nvPr/>
          </p:nvSpPr>
          <p:spPr bwMode="auto">
            <a:xfrm>
              <a:off x="3992698" y="4108906"/>
              <a:ext cx="1096694" cy="5277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000000"/>
                  </a:solidFill>
                  <a:cs typeface="Arial" charset="0"/>
                </a:rPr>
                <a:t>Task 1</a:t>
              </a:r>
            </a:p>
          </p:txBody>
        </p:sp>
        <p:sp>
          <p:nvSpPr>
            <p:cNvPr id="17" name="Text Box 24"/>
            <p:cNvSpPr txBox="1">
              <a:spLocks noChangeArrowheads="1"/>
            </p:cNvSpPr>
            <p:nvPr/>
          </p:nvSpPr>
          <p:spPr bwMode="auto">
            <a:xfrm>
              <a:off x="3995873" y="3346905"/>
              <a:ext cx="1096694" cy="5277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000000"/>
                  </a:solidFill>
                  <a:cs typeface="Arial" charset="0"/>
                </a:rPr>
                <a:t>Task 2</a:t>
              </a:r>
            </a:p>
          </p:txBody>
        </p:sp>
        <p:sp>
          <p:nvSpPr>
            <p:cNvPr id="18" name="Text Box 25"/>
            <p:cNvSpPr txBox="1">
              <a:spLocks noChangeArrowheads="1"/>
            </p:cNvSpPr>
            <p:nvPr/>
          </p:nvSpPr>
          <p:spPr bwMode="auto">
            <a:xfrm>
              <a:off x="3992698" y="2584906"/>
              <a:ext cx="1096694" cy="5277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000000"/>
                  </a:solidFill>
                  <a:cs typeface="Arial" charset="0"/>
                </a:rPr>
                <a:t>Task 3</a:t>
              </a:r>
            </a:p>
          </p:txBody>
        </p:sp>
        <p:sp>
          <p:nvSpPr>
            <p:cNvPr id="19" name="Rectangle 26"/>
            <p:cNvSpPr>
              <a:spLocks noChangeArrowheads="1"/>
            </p:cNvSpPr>
            <p:nvPr/>
          </p:nvSpPr>
          <p:spPr bwMode="auto">
            <a:xfrm>
              <a:off x="6096000" y="1096168"/>
              <a:ext cx="2438400" cy="42672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20" name="Rectangle 27"/>
            <p:cNvSpPr>
              <a:spLocks noChangeArrowheads="1"/>
            </p:cNvSpPr>
            <p:nvPr/>
          </p:nvSpPr>
          <p:spPr bwMode="auto">
            <a:xfrm>
              <a:off x="6400800" y="3991768"/>
              <a:ext cx="1828800" cy="7620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21" name="Rectangle 28"/>
            <p:cNvSpPr>
              <a:spLocks noChangeArrowheads="1"/>
            </p:cNvSpPr>
            <p:nvPr/>
          </p:nvSpPr>
          <p:spPr bwMode="auto">
            <a:xfrm>
              <a:off x="6400800" y="3229768"/>
              <a:ext cx="1828800" cy="7620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22" name="Rectangle 29"/>
            <p:cNvSpPr>
              <a:spLocks noChangeArrowheads="1"/>
            </p:cNvSpPr>
            <p:nvPr/>
          </p:nvSpPr>
          <p:spPr bwMode="auto">
            <a:xfrm>
              <a:off x="6400800" y="2467768"/>
              <a:ext cx="1828800" cy="7620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endParaRPr>
            </a:p>
          </p:txBody>
        </p:sp>
        <p:sp>
          <p:nvSpPr>
            <p:cNvPr id="23" name="Text Box 30"/>
            <p:cNvSpPr txBox="1">
              <a:spLocks noChangeArrowheads="1"/>
            </p:cNvSpPr>
            <p:nvPr/>
          </p:nvSpPr>
          <p:spPr bwMode="auto">
            <a:xfrm>
              <a:off x="6812098" y="4108906"/>
              <a:ext cx="1096694" cy="5277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000000"/>
                  </a:solidFill>
                  <a:cs typeface="Arial" charset="0"/>
                </a:rPr>
                <a:t>Task 1</a:t>
              </a:r>
            </a:p>
          </p:txBody>
        </p:sp>
        <p:sp>
          <p:nvSpPr>
            <p:cNvPr id="24" name="Text Box 31"/>
            <p:cNvSpPr txBox="1">
              <a:spLocks noChangeArrowheads="1"/>
            </p:cNvSpPr>
            <p:nvPr/>
          </p:nvSpPr>
          <p:spPr bwMode="auto">
            <a:xfrm>
              <a:off x="6815274" y="3346905"/>
              <a:ext cx="1096694" cy="5277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000000"/>
                  </a:solidFill>
                  <a:cs typeface="Arial" charset="0"/>
                </a:rPr>
                <a:t>Task 2</a:t>
              </a:r>
            </a:p>
          </p:txBody>
        </p:sp>
        <p:sp>
          <p:nvSpPr>
            <p:cNvPr id="25" name="Text Box 32"/>
            <p:cNvSpPr txBox="1">
              <a:spLocks noChangeArrowheads="1"/>
            </p:cNvSpPr>
            <p:nvPr/>
          </p:nvSpPr>
          <p:spPr bwMode="auto">
            <a:xfrm>
              <a:off x="6812098" y="2584906"/>
              <a:ext cx="1096694" cy="5277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sz="1100">
                  <a:solidFill>
                    <a:srgbClr val="000000"/>
                  </a:solidFill>
                  <a:cs typeface="Arial" charset="0"/>
                </a:rPr>
                <a:t>Task 3</a:t>
              </a:r>
            </a:p>
          </p:txBody>
        </p:sp>
        <p:sp>
          <p:nvSpPr>
            <p:cNvPr id="26" name="Rectangle 33"/>
            <p:cNvSpPr>
              <a:spLocks noChangeArrowheads="1"/>
            </p:cNvSpPr>
            <p:nvPr/>
          </p:nvSpPr>
          <p:spPr bwMode="auto">
            <a:xfrm>
              <a:off x="990600" y="5668168"/>
              <a:ext cx="1600200" cy="4572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Arial" charset="0"/>
                </a:rPr>
                <a:t>User access</a:t>
              </a:r>
            </a:p>
          </p:txBody>
        </p:sp>
        <p:sp>
          <p:nvSpPr>
            <p:cNvPr id="27" name="Rectangle 35"/>
            <p:cNvSpPr>
              <a:spLocks noChangeArrowheads="1"/>
            </p:cNvSpPr>
            <p:nvPr/>
          </p:nvSpPr>
          <p:spPr bwMode="auto">
            <a:xfrm>
              <a:off x="3505200" y="5668168"/>
              <a:ext cx="2286000" cy="457200"/>
            </a:xfrm>
            <a:prstGeom prst="rect">
              <a:avLst/>
            </a:prstGeom>
            <a:solidFill>
              <a:srgbClr val="80808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Arial" charset="0"/>
                </a:rPr>
                <a:t>Privileged access</a:t>
              </a:r>
            </a:p>
          </p:txBody>
        </p:sp>
      </p:grpSp>
      <p:sp>
        <p:nvSpPr>
          <p:cNvPr id="29" name="Rectangle 3"/>
          <p:cNvSpPr>
            <a:spLocks noChangeArrowheads="1"/>
          </p:cNvSpPr>
          <p:nvPr/>
        </p:nvSpPr>
        <p:spPr bwMode="auto">
          <a:xfrm>
            <a:off x="2253382" y="4842326"/>
            <a:ext cx="330200" cy="20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>
                <a:latin typeface="Helvetica" charset="0"/>
              </a:rPr>
              <a:t>VA</a:t>
            </a:r>
          </a:p>
        </p:txBody>
      </p: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1083394" y="4686751"/>
            <a:ext cx="946150" cy="312738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Processor</a:t>
            </a:r>
          </a:p>
        </p:txBody>
      </p:sp>
      <p:sp>
        <p:nvSpPr>
          <p:cNvPr id="31" name="Rectangle 5"/>
          <p:cNvSpPr>
            <a:spLocks noChangeArrowheads="1"/>
          </p:cNvSpPr>
          <p:nvPr/>
        </p:nvSpPr>
        <p:spPr bwMode="auto">
          <a:xfrm>
            <a:off x="2804244" y="4162876"/>
            <a:ext cx="787400" cy="1455738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Trans-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lation</a:t>
            </a:r>
          </a:p>
        </p:txBody>
      </p:sp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4482232" y="4183514"/>
            <a:ext cx="712787" cy="14351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Cache/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memory</a:t>
            </a:r>
          </a:p>
        </p:txBody>
      </p:sp>
      <p:sp>
        <p:nvSpPr>
          <p:cNvPr id="33" name="Line 7"/>
          <p:cNvSpPr>
            <a:spLocks noChangeShapeType="1"/>
          </p:cNvSpPr>
          <p:nvPr/>
        </p:nvSpPr>
        <p:spPr bwMode="auto">
          <a:xfrm flipV="1">
            <a:off x="2029544" y="4842326"/>
            <a:ext cx="769938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Line 8"/>
          <p:cNvSpPr>
            <a:spLocks noChangeShapeType="1"/>
          </p:cNvSpPr>
          <p:nvPr/>
        </p:nvSpPr>
        <p:spPr bwMode="auto">
          <a:xfrm flipV="1">
            <a:off x="1551707" y="4999489"/>
            <a:ext cx="0" cy="85883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5" name="Line 9"/>
          <p:cNvSpPr>
            <a:spLocks noChangeShapeType="1"/>
          </p:cNvSpPr>
          <p:nvPr/>
        </p:nvSpPr>
        <p:spPr bwMode="auto">
          <a:xfrm>
            <a:off x="3604344" y="4842326"/>
            <a:ext cx="893763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6" name="Rectangle 10"/>
          <p:cNvSpPr>
            <a:spLocks noChangeArrowheads="1"/>
          </p:cNvSpPr>
          <p:nvPr/>
        </p:nvSpPr>
        <p:spPr bwMode="auto">
          <a:xfrm>
            <a:off x="3902794" y="4864551"/>
            <a:ext cx="330200" cy="20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>
                <a:latin typeface="Helvetica" charset="0"/>
              </a:rPr>
              <a:t>PA</a:t>
            </a:r>
          </a:p>
        </p:txBody>
      </p:sp>
      <p:sp>
        <p:nvSpPr>
          <p:cNvPr id="37" name="Line 11"/>
          <p:cNvSpPr>
            <a:spLocks noChangeShapeType="1"/>
          </p:cNvSpPr>
          <p:nvPr/>
        </p:nvSpPr>
        <p:spPr bwMode="auto">
          <a:xfrm flipH="1">
            <a:off x="1551707" y="5858326"/>
            <a:ext cx="27463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" name="Text Box 12"/>
          <p:cNvSpPr txBox="1">
            <a:spLocks noChangeArrowheads="1"/>
          </p:cNvSpPr>
          <p:nvPr/>
        </p:nvSpPr>
        <p:spPr bwMode="auto">
          <a:xfrm>
            <a:off x="3131269" y="5866264"/>
            <a:ext cx="506413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1200">
                <a:latin typeface="Helvetica" charset="0"/>
              </a:rPr>
              <a:t>Data</a:t>
            </a:r>
          </a:p>
        </p:txBody>
      </p:sp>
      <p:sp>
        <p:nvSpPr>
          <p:cNvPr id="39" name="Rectangle 13"/>
          <p:cNvSpPr>
            <a:spLocks noChangeArrowheads="1"/>
          </p:cNvSpPr>
          <p:nvPr/>
        </p:nvSpPr>
        <p:spPr bwMode="auto">
          <a:xfrm>
            <a:off x="927819" y="3242126"/>
            <a:ext cx="2805113" cy="2459038"/>
          </a:xfrm>
          <a:prstGeom prst="rect">
            <a:avLst/>
          </a:prstGeom>
          <a:noFill/>
          <a:ln w="12700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14"/>
          <p:cNvSpPr>
            <a:spLocks noChangeShapeType="1"/>
          </p:cNvSpPr>
          <p:nvPr/>
        </p:nvSpPr>
        <p:spPr bwMode="auto">
          <a:xfrm flipV="1">
            <a:off x="3045544" y="3661226"/>
            <a:ext cx="0" cy="50165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Line 15"/>
          <p:cNvSpPr>
            <a:spLocks noChangeShapeType="1"/>
          </p:cNvSpPr>
          <p:nvPr/>
        </p:nvSpPr>
        <p:spPr bwMode="auto">
          <a:xfrm flipH="1">
            <a:off x="4298082" y="5491614"/>
            <a:ext cx="18415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Line 16"/>
          <p:cNvSpPr>
            <a:spLocks noChangeShapeType="1"/>
          </p:cNvSpPr>
          <p:nvPr/>
        </p:nvSpPr>
        <p:spPr bwMode="auto">
          <a:xfrm flipH="1" flipV="1">
            <a:off x="4298082" y="5491614"/>
            <a:ext cx="0" cy="36671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Rectangle 17"/>
          <p:cNvSpPr>
            <a:spLocks noChangeArrowheads="1"/>
          </p:cNvSpPr>
          <p:nvPr/>
        </p:nvSpPr>
        <p:spPr bwMode="auto">
          <a:xfrm>
            <a:off x="2804244" y="3346901"/>
            <a:ext cx="741363" cy="31432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TLB</a:t>
            </a:r>
          </a:p>
        </p:txBody>
      </p:sp>
      <p:sp>
        <p:nvSpPr>
          <p:cNvPr id="44" name="Text Box 18"/>
          <p:cNvSpPr txBox="1">
            <a:spLocks noChangeArrowheads="1"/>
          </p:cNvSpPr>
          <p:nvPr/>
        </p:nvSpPr>
        <p:spPr bwMode="auto">
          <a:xfrm>
            <a:off x="2612157" y="3775526"/>
            <a:ext cx="496887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1200">
                <a:latin typeface="Helvetica" charset="0"/>
              </a:rPr>
              <a:t>VPN</a:t>
            </a:r>
          </a:p>
        </p:txBody>
      </p:sp>
      <p:sp>
        <p:nvSpPr>
          <p:cNvPr id="45" name="Line 19"/>
          <p:cNvSpPr>
            <a:spLocks noChangeShapeType="1"/>
          </p:cNvSpPr>
          <p:nvPr/>
        </p:nvSpPr>
        <p:spPr bwMode="auto">
          <a:xfrm>
            <a:off x="3331294" y="3661226"/>
            <a:ext cx="0" cy="50165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Text Box 20"/>
          <p:cNvSpPr txBox="1">
            <a:spLocks noChangeArrowheads="1"/>
          </p:cNvSpPr>
          <p:nvPr/>
        </p:nvSpPr>
        <p:spPr bwMode="auto">
          <a:xfrm>
            <a:off x="3312244" y="3775526"/>
            <a:ext cx="481013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1200">
                <a:latin typeface="Helvetica" charset="0"/>
              </a:rPr>
              <a:t>PTE</a:t>
            </a:r>
          </a:p>
        </p:txBody>
      </p:sp>
      <p:sp>
        <p:nvSpPr>
          <p:cNvPr id="47" name="Oval 21"/>
          <p:cNvSpPr>
            <a:spLocks noChangeArrowheads="1"/>
          </p:cNvSpPr>
          <p:nvPr/>
        </p:nvSpPr>
        <p:spPr bwMode="auto">
          <a:xfrm>
            <a:off x="2299419" y="4602614"/>
            <a:ext cx="211138" cy="188912"/>
          </a:xfrm>
          <a:prstGeom prst="ellips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1</a:t>
            </a:r>
          </a:p>
        </p:txBody>
      </p:sp>
      <p:sp>
        <p:nvSpPr>
          <p:cNvPr id="48" name="Oval 22"/>
          <p:cNvSpPr>
            <a:spLocks noChangeArrowheads="1"/>
          </p:cNvSpPr>
          <p:nvPr/>
        </p:nvSpPr>
        <p:spPr bwMode="auto">
          <a:xfrm>
            <a:off x="2416894" y="3816801"/>
            <a:ext cx="211138" cy="188913"/>
          </a:xfrm>
          <a:prstGeom prst="ellips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2</a:t>
            </a:r>
          </a:p>
        </p:txBody>
      </p:sp>
      <p:sp>
        <p:nvSpPr>
          <p:cNvPr id="49" name="Oval 23"/>
          <p:cNvSpPr>
            <a:spLocks noChangeArrowheads="1"/>
          </p:cNvSpPr>
          <p:nvPr/>
        </p:nvSpPr>
        <p:spPr bwMode="auto">
          <a:xfrm>
            <a:off x="3799607" y="3796164"/>
            <a:ext cx="212725" cy="188912"/>
          </a:xfrm>
          <a:prstGeom prst="ellips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3</a:t>
            </a:r>
          </a:p>
        </p:txBody>
      </p:sp>
      <p:sp>
        <p:nvSpPr>
          <p:cNvPr id="50" name="Oval 24"/>
          <p:cNvSpPr>
            <a:spLocks noChangeArrowheads="1"/>
          </p:cNvSpPr>
          <p:nvPr/>
        </p:nvSpPr>
        <p:spPr bwMode="auto">
          <a:xfrm>
            <a:off x="3940894" y="4602614"/>
            <a:ext cx="211138" cy="188912"/>
          </a:xfrm>
          <a:prstGeom prst="ellips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4</a:t>
            </a:r>
          </a:p>
        </p:txBody>
      </p:sp>
      <p:sp>
        <p:nvSpPr>
          <p:cNvPr id="51" name="Oval 25"/>
          <p:cNvSpPr>
            <a:spLocks noChangeArrowheads="1"/>
          </p:cNvSpPr>
          <p:nvPr/>
        </p:nvSpPr>
        <p:spPr bwMode="auto">
          <a:xfrm>
            <a:off x="2921719" y="5910714"/>
            <a:ext cx="211138" cy="187325"/>
          </a:xfrm>
          <a:prstGeom prst="ellips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" charset="0"/>
              </a:rPr>
              <a:t>5</a:t>
            </a:r>
          </a:p>
        </p:txBody>
      </p:sp>
      <p:sp>
        <p:nvSpPr>
          <p:cNvPr id="52" name="Text Box 57"/>
          <p:cNvSpPr txBox="1">
            <a:spLocks noChangeArrowheads="1"/>
          </p:cNvSpPr>
          <p:nvPr/>
        </p:nvSpPr>
        <p:spPr bwMode="auto">
          <a:xfrm>
            <a:off x="851619" y="3013526"/>
            <a:ext cx="827088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1200">
                <a:latin typeface="Helvetica" charset="0"/>
              </a:rPr>
              <a:t>CPU chip</a:t>
            </a:r>
          </a:p>
        </p:txBody>
      </p:sp>
    </p:spTree>
    <p:extLst>
      <p:ext uri="{BB962C8B-B14F-4D97-AF65-F5344CB8AC3E}">
        <p14:creationId xmlns:p14="http://schemas.microsoft.com/office/powerpoint/2010/main" val="2055126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7">
      <a:dk1>
        <a:srgbClr val="990000"/>
      </a:dk1>
      <a:lt1>
        <a:srgbClr val="FFFFFF"/>
      </a:lt1>
      <a:dk2>
        <a:srgbClr val="FFFFFF"/>
      </a:dk2>
      <a:lt2>
        <a:srgbClr val="FFFFFF"/>
      </a:lt2>
      <a:accent1>
        <a:srgbClr val="606060"/>
      </a:accent1>
      <a:accent2>
        <a:srgbClr val="A9A9A9"/>
      </a:accent2>
      <a:accent3>
        <a:srgbClr val="CCCCCC"/>
      </a:accent3>
      <a:accent4>
        <a:srgbClr val="990000"/>
      </a:accent4>
      <a:accent5>
        <a:srgbClr val="000000"/>
      </a:accent5>
      <a:accent6>
        <a:srgbClr val="969696"/>
      </a:accent6>
      <a:hlink>
        <a:srgbClr val="990000"/>
      </a:hlink>
      <a:folHlink>
        <a:srgbClr val="AEAE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36359</TotalTime>
  <Words>1153</Words>
  <Application>Microsoft Macintosh PowerPoint</Application>
  <PresentationFormat>On-screen Show (4:3)</PresentationFormat>
  <Paragraphs>351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18-349: Introduction to Embedded  Real-Time Systems </vt:lpstr>
      <vt:lpstr>Administrivia</vt:lpstr>
      <vt:lpstr>Final Logistics</vt:lpstr>
      <vt:lpstr>First Half of Course</vt:lpstr>
      <vt:lpstr>Second Half of Course</vt:lpstr>
      <vt:lpstr>L13: Scheduling and Concurrency</vt:lpstr>
      <vt:lpstr>L14: Real-Time Scheduling I</vt:lpstr>
      <vt:lpstr>L15: Real-Time Scheduling II</vt:lpstr>
      <vt:lpstr>L16: Memory Management</vt:lpstr>
      <vt:lpstr>L17: Real-Time Linux</vt:lpstr>
      <vt:lpstr>L18: Embedded Multicore</vt:lpstr>
      <vt:lpstr>L19: Low-Power Embedded</vt:lpstr>
      <vt:lpstr>L20: RT Communication</vt:lpstr>
      <vt:lpstr>L21: Wireless Communication</vt:lpstr>
      <vt:lpstr>L22: Implementing PID Control</vt:lpstr>
      <vt:lpstr>Topics Covered</vt:lpstr>
      <vt:lpstr>And Finally…</vt:lpstr>
      <vt:lpstr>18-648 Preview</vt:lpstr>
      <vt:lpstr>18-549 Preview</vt:lpstr>
      <vt:lpstr>(DE) Buggy Board</vt:lpstr>
      <vt:lpstr>Enlighten</vt:lpstr>
      <vt:lpstr>Pianissimo</vt:lpstr>
      <vt:lpstr>Scanner Dude</vt:lpstr>
      <vt:lpstr>PowerPoint Presentation</vt:lpstr>
      <vt:lpstr>Doing Research</vt:lpstr>
      <vt:lpstr>Wednesday’s Class</vt:lpstr>
      <vt:lpstr>Thanks! Good Luck on the Final</vt:lpstr>
    </vt:vector>
  </TitlesOfParts>
  <Company>Carnegie Mellon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 Gooch</dc:creator>
  <cp:lastModifiedBy>Anthony Rowe</cp:lastModifiedBy>
  <cp:revision>1002</cp:revision>
  <cp:lastPrinted>2015-12-07T19:37:59Z</cp:lastPrinted>
  <dcterms:created xsi:type="dcterms:W3CDTF">2010-12-17T20:07:52Z</dcterms:created>
  <dcterms:modified xsi:type="dcterms:W3CDTF">2015-12-07T23:32:13Z</dcterms:modified>
</cp:coreProperties>
</file>